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56" r:id="rId2"/>
    <p:sldId id="275" r:id="rId3"/>
    <p:sldId id="286" r:id="rId4"/>
    <p:sldId id="294" r:id="rId5"/>
    <p:sldId id="295" r:id="rId6"/>
    <p:sldId id="296" r:id="rId7"/>
    <p:sldId id="299" r:id="rId8"/>
    <p:sldId id="300" r:id="rId9"/>
    <p:sldId id="257" r:id="rId10"/>
    <p:sldId id="258" r:id="rId11"/>
    <p:sldId id="287" r:id="rId12"/>
    <p:sldId id="288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276" r:id="rId29"/>
    <p:sldId id="277" r:id="rId30"/>
    <p:sldId id="262" r:id="rId31"/>
    <p:sldId id="278" r:id="rId32"/>
    <p:sldId id="318" r:id="rId33"/>
    <p:sldId id="265" r:id="rId34"/>
    <p:sldId id="319" r:id="rId35"/>
    <p:sldId id="320" r:id="rId36"/>
    <p:sldId id="292" r:id="rId37"/>
    <p:sldId id="322" r:id="rId38"/>
    <p:sldId id="323" r:id="rId39"/>
    <p:sldId id="324" r:id="rId40"/>
    <p:sldId id="325" r:id="rId41"/>
    <p:sldId id="326" r:id="rId42"/>
    <p:sldId id="327" r:id="rId43"/>
    <p:sldId id="328" r:id="rId44"/>
    <p:sldId id="329" r:id="rId45"/>
    <p:sldId id="330" r:id="rId46"/>
    <p:sldId id="331" r:id="rId47"/>
    <p:sldId id="332" r:id="rId48"/>
    <p:sldId id="333" r:id="rId49"/>
    <p:sldId id="334" r:id="rId50"/>
    <p:sldId id="335" r:id="rId51"/>
    <p:sldId id="336" r:id="rId52"/>
    <p:sldId id="337" r:id="rId53"/>
    <p:sldId id="338" r:id="rId54"/>
    <p:sldId id="339" r:id="rId55"/>
    <p:sldId id="340" r:id="rId56"/>
    <p:sldId id="341" r:id="rId5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76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Оценка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7030A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Цели образовательной деятельности по ДОП</c:v>
                </c:pt>
                <c:pt idx="1">
                  <c:v>Требования к разработке и утверждению ДОП</c:v>
                </c:pt>
                <c:pt idx="2">
                  <c:v>Требования к содержанию и обновлению ДОП</c:v>
                </c:pt>
                <c:pt idx="3">
                  <c:v>Требования к организации учебного процесса</c:v>
                </c:pt>
                <c:pt idx="4">
                  <c:v>Формы реализации ДОП</c:v>
                </c:pt>
                <c:pt idx="5">
                  <c:v> Требования к педагогам, реализующим ДОП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5157336"/>
        <c:axId val="175157728"/>
      </c:radarChart>
      <c:catAx>
        <c:axId val="17515733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5157728"/>
        <c:crosses val="autoZero"/>
        <c:auto val="1"/>
        <c:lblAlgn val="ctr"/>
        <c:lblOffset val="100"/>
        <c:noMultiLvlLbl val="0"/>
      </c:catAx>
      <c:valAx>
        <c:axId val="175157728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none"/>
        <c:tickLblPos val="nextTo"/>
        <c:crossAx val="17515733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Оценка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7030A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Цели образовательной деятельности по ДОП</c:v>
                </c:pt>
                <c:pt idx="1">
                  <c:v>Требования к разработке и утверждению ДОП</c:v>
                </c:pt>
                <c:pt idx="2">
                  <c:v>Требования к содержанию и обновлению ДОП</c:v>
                </c:pt>
                <c:pt idx="3">
                  <c:v>Требования к организации учебного процесса</c:v>
                </c:pt>
                <c:pt idx="4">
                  <c:v>Формы реализации ДОП</c:v>
                </c:pt>
                <c:pt idx="5">
                  <c:v> Требования к педагогам, реализующим ДОП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  <c:pt idx="5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5159296"/>
        <c:axId val="175158120"/>
      </c:radarChart>
      <c:catAx>
        <c:axId val="17515929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75158120"/>
        <c:crosses val="autoZero"/>
        <c:auto val="1"/>
        <c:lblAlgn val="ctr"/>
        <c:lblOffset val="100"/>
        <c:noMultiLvlLbl val="0"/>
      </c:catAx>
      <c:valAx>
        <c:axId val="175158120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>
                <a:solidFill>
                  <a:srgbClr val="C00000"/>
                </a:solidFill>
              </a:defRPr>
            </a:pPr>
            <a:endParaRPr lang="ru-RU"/>
          </a:p>
        </c:txPr>
        <c:crossAx val="17515929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DD3BCF-1765-45CD-8B8A-3A4F895DEB96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BD16A1-49C4-43FA-BDFB-7F6FF206520D}">
      <dgm:prSet phldrT="[Текст]"/>
      <dgm:spPr/>
      <dgm:t>
        <a:bodyPr/>
        <a:lstStyle/>
        <a:p>
          <a:r>
            <a:rPr lang="ru-RU" b="1" dirty="0" smtClean="0"/>
            <a:t>Для построения образовательной политики на всех уровнях развития дополнительного образования (государственном – региональном – муниципальном – личностном) с учетом его целей и характеристик</a:t>
          </a:r>
          <a:endParaRPr lang="ru-RU" b="1" dirty="0"/>
        </a:p>
      </dgm:t>
    </dgm:pt>
    <dgm:pt modelId="{1E412C78-7154-4C98-BC21-BD1F8F9A65A0}" type="parTrans" cxnId="{F373779D-1180-4FF1-97B1-3F38FF0BDCF8}">
      <dgm:prSet/>
      <dgm:spPr/>
      <dgm:t>
        <a:bodyPr/>
        <a:lstStyle/>
        <a:p>
          <a:endParaRPr lang="ru-RU"/>
        </a:p>
      </dgm:t>
    </dgm:pt>
    <dgm:pt modelId="{A0462A72-2342-464F-B059-DDCCBBDECAAA}" type="sibTrans" cxnId="{F373779D-1180-4FF1-97B1-3F38FF0BDCF8}">
      <dgm:prSet/>
      <dgm:spPr/>
      <dgm:t>
        <a:bodyPr/>
        <a:lstStyle/>
        <a:p>
          <a:endParaRPr lang="ru-RU"/>
        </a:p>
      </dgm:t>
    </dgm:pt>
    <dgm:pt modelId="{ABDDA975-110B-42F4-91F2-95A692793D3B}">
      <dgm:prSet phldrT="[Текст]"/>
      <dgm:spPr/>
      <dgm:t>
        <a:bodyPr/>
        <a:lstStyle/>
        <a:p>
          <a:r>
            <a:rPr lang="ru-RU" b="1" dirty="0" smtClean="0"/>
            <a:t>Для решения задач проектирования и конструирования дополнительных общеобразовательных программ</a:t>
          </a:r>
          <a:endParaRPr lang="ru-RU" b="1" dirty="0"/>
        </a:p>
      </dgm:t>
    </dgm:pt>
    <dgm:pt modelId="{93A1A81D-D9D1-44B1-B5D8-81715BA0BE1A}" type="parTrans" cxnId="{25568869-5B46-4D59-84DF-D7F78260EDF4}">
      <dgm:prSet/>
      <dgm:spPr/>
      <dgm:t>
        <a:bodyPr/>
        <a:lstStyle/>
        <a:p>
          <a:endParaRPr lang="ru-RU"/>
        </a:p>
      </dgm:t>
    </dgm:pt>
    <dgm:pt modelId="{72E20874-E703-49F3-B48D-FAD4DBCC909F}" type="sibTrans" cxnId="{25568869-5B46-4D59-84DF-D7F78260EDF4}">
      <dgm:prSet/>
      <dgm:spPr/>
      <dgm:t>
        <a:bodyPr/>
        <a:lstStyle/>
        <a:p>
          <a:endParaRPr lang="ru-RU"/>
        </a:p>
      </dgm:t>
    </dgm:pt>
    <dgm:pt modelId="{F432D1D6-FD5B-492B-AF25-5261C7F2BBDC}">
      <dgm:prSet phldrT="[Текст]"/>
      <dgm:spPr/>
      <dgm:t>
        <a:bodyPr/>
        <a:lstStyle/>
        <a:p>
          <a:r>
            <a:rPr lang="ru-RU" b="1" dirty="0" smtClean="0"/>
            <a:t>Для анализа и оценки профессиональной деятельности педагога дополнительного образования </a:t>
          </a:r>
          <a:endParaRPr lang="ru-RU" b="1" dirty="0"/>
        </a:p>
      </dgm:t>
    </dgm:pt>
    <dgm:pt modelId="{3CDED951-7E33-49D5-879A-7D259A57AC44}" type="parTrans" cxnId="{B0C26987-0489-4027-BFB9-15280D23CBE3}">
      <dgm:prSet/>
      <dgm:spPr/>
      <dgm:t>
        <a:bodyPr/>
        <a:lstStyle/>
        <a:p>
          <a:endParaRPr lang="ru-RU"/>
        </a:p>
      </dgm:t>
    </dgm:pt>
    <dgm:pt modelId="{DB5A9605-8892-42EB-92EF-EA62DD1D409F}" type="sibTrans" cxnId="{B0C26987-0489-4027-BFB9-15280D23CBE3}">
      <dgm:prSet/>
      <dgm:spPr/>
      <dgm:t>
        <a:bodyPr/>
        <a:lstStyle/>
        <a:p>
          <a:endParaRPr lang="ru-RU"/>
        </a:p>
      </dgm:t>
    </dgm:pt>
    <dgm:pt modelId="{2A7C89C6-6321-4B0D-80B8-36A8C93F0FA2}" type="pres">
      <dgm:prSet presAssocID="{4DDD3BCF-1765-45CD-8B8A-3A4F895DEB9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AC702C-21E7-410A-AA79-87EFB1900304}" type="pres">
      <dgm:prSet presAssocID="{9DBD16A1-49C4-43FA-BDFB-7F6FF206520D}" presName="comp" presStyleCnt="0"/>
      <dgm:spPr/>
    </dgm:pt>
    <dgm:pt modelId="{5734FF10-A0DB-43F0-8F2C-5BE51AAE0935}" type="pres">
      <dgm:prSet presAssocID="{9DBD16A1-49C4-43FA-BDFB-7F6FF206520D}" presName="box" presStyleLbl="node1" presStyleIdx="0" presStyleCnt="3"/>
      <dgm:spPr/>
      <dgm:t>
        <a:bodyPr/>
        <a:lstStyle/>
        <a:p>
          <a:endParaRPr lang="ru-RU"/>
        </a:p>
      </dgm:t>
    </dgm:pt>
    <dgm:pt modelId="{511EC678-48B5-4B9B-81F8-B2DAD72EA818}" type="pres">
      <dgm:prSet presAssocID="{9DBD16A1-49C4-43FA-BDFB-7F6FF206520D}" presName="img" presStyleLbl="fgImgPlace1" presStyleIdx="0" presStyleCnt="3"/>
      <dgm:spPr/>
    </dgm:pt>
    <dgm:pt modelId="{A1B8A799-0DA9-48CF-ABA4-E8E27A57A54E}" type="pres">
      <dgm:prSet presAssocID="{9DBD16A1-49C4-43FA-BDFB-7F6FF206520D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5F8369-90C1-4BAC-B334-46E7C1F7B197}" type="pres">
      <dgm:prSet presAssocID="{A0462A72-2342-464F-B059-DDCCBBDECAAA}" presName="spacer" presStyleCnt="0"/>
      <dgm:spPr/>
    </dgm:pt>
    <dgm:pt modelId="{08190C2A-612A-4C6C-A5AC-D43D96A83D09}" type="pres">
      <dgm:prSet presAssocID="{ABDDA975-110B-42F4-91F2-95A692793D3B}" presName="comp" presStyleCnt="0"/>
      <dgm:spPr/>
    </dgm:pt>
    <dgm:pt modelId="{1764E087-8F00-48C3-81E9-0B28C54D79F7}" type="pres">
      <dgm:prSet presAssocID="{ABDDA975-110B-42F4-91F2-95A692793D3B}" presName="box" presStyleLbl="node1" presStyleIdx="1" presStyleCnt="3" custScaleY="89975"/>
      <dgm:spPr/>
      <dgm:t>
        <a:bodyPr/>
        <a:lstStyle/>
        <a:p>
          <a:endParaRPr lang="ru-RU"/>
        </a:p>
      </dgm:t>
    </dgm:pt>
    <dgm:pt modelId="{56E70B9E-C374-439C-87FA-B28CE357E7EB}" type="pres">
      <dgm:prSet presAssocID="{ABDDA975-110B-42F4-91F2-95A692793D3B}" presName="img" presStyleLbl="fgImgPlace1" presStyleIdx="1" presStyleCnt="3"/>
      <dgm:spPr/>
    </dgm:pt>
    <dgm:pt modelId="{83091962-0DD3-4776-AE85-31B538FB2027}" type="pres">
      <dgm:prSet presAssocID="{ABDDA975-110B-42F4-91F2-95A692793D3B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FCE304-2675-4083-8943-206AF9844AA6}" type="pres">
      <dgm:prSet presAssocID="{72E20874-E703-49F3-B48D-FAD4DBCC909F}" presName="spacer" presStyleCnt="0"/>
      <dgm:spPr/>
    </dgm:pt>
    <dgm:pt modelId="{82887D66-11F2-40DF-B7D2-B312DD4E2F87}" type="pres">
      <dgm:prSet presAssocID="{F432D1D6-FD5B-492B-AF25-5261C7F2BBDC}" presName="comp" presStyleCnt="0"/>
      <dgm:spPr/>
    </dgm:pt>
    <dgm:pt modelId="{41083877-4079-4366-BEF3-97B430F1A1D1}" type="pres">
      <dgm:prSet presAssocID="{F432D1D6-FD5B-492B-AF25-5261C7F2BBDC}" presName="box" presStyleLbl="node1" presStyleIdx="2" presStyleCnt="3" custLinFactNeighborY="4513"/>
      <dgm:spPr/>
      <dgm:t>
        <a:bodyPr/>
        <a:lstStyle/>
        <a:p>
          <a:endParaRPr lang="ru-RU"/>
        </a:p>
      </dgm:t>
    </dgm:pt>
    <dgm:pt modelId="{26943630-584A-4139-98F1-3642B97B0F31}" type="pres">
      <dgm:prSet presAssocID="{F432D1D6-FD5B-492B-AF25-5261C7F2BBDC}" presName="img" presStyleLbl="fgImgPlace1" presStyleIdx="2" presStyleCnt="3"/>
      <dgm:spPr/>
      <dgm:t>
        <a:bodyPr/>
        <a:lstStyle/>
        <a:p>
          <a:endParaRPr lang="ru-RU"/>
        </a:p>
      </dgm:t>
    </dgm:pt>
    <dgm:pt modelId="{B432C256-818C-45A8-944B-4CAA9CAB6C84}" type="pres">
      <dgm:prSet presAssocID="{F432D1D6-FD5B-492B-AF25-5261C7F2BBD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73779D-1180-4FF1-97B1-3F38FF0BDCF8}" srcId="{4DDD3BCF-1765-45CD-8B8A-3A4F895DEB96}" destId="{9DBD16A1-49C4-43FA-BDFB-7F6FF206520D}" srcOrd="0" destOrd="0" parTransId="{1E412C78-7154-4C98-BC21-BD1F8F9A65A0}" sibTransId="{A0462A72-2342-464F-B059-DDCCBBDECAAA}"/>
    <dgm:cxn modelId="{B0CA3D22-5C16-49BC-B755-AF646FDD5BC2}" type="presOf" srcId="{ABDDA975-110B-42F4-91F2-95A692793D3B}" destId="{1764E087-8F00-48C3-81E9-0B28C54D79F7}" srcOrd="0" destOrd="0" presId="urn:microsoft.com/office/officeart/2005/8/layout/vList4"/>
    <dgm:cxn modelId="{BD4AE58A-0387-4F96-AF9A-8DE625932599}" type="presOf" srcId="{F432D1D6-FD5B-492B-AF25-5261C7F2BBDC}" destId="{B432C256-818C-45A8-944B-4CAA9CAB6C84}" srcOrd="1" destOrd="0" presId="urn:microsoft.com/office/officeart/2005/8/layout/vList4"/>
    <dgm:cxn modelId="{92A77CE0-6DF1-49EB-97D8-872238E9C107}" type="presOf" srcId="{9DBD16A1-49C4-43FA-BDFB-7F6FF206520D}" destId="{5734FF10-A0DB-43F0-8F2C-5BE51AAE0935}" srcOrd="0" destOrd="0" presId="urn:microsoft.com/office/officeart/2005/8/layout/vList4"/>
    <dgm:cxn modelId="{B0C26987-0489-4027-BFB9-15280D23CBE3}" srcId="{4DDD3BCF-1765-45CD-8B8A-3A4F895DEB96}" destId="{F432D1D6-FD5B-492B-AF25-5261C7F2BBDC}" srcOrd="2" destOrd="0" parTransId="{3CDED951-7E33-49D5-879A-7D259A57AC44}" sibTransId="{DB5A9605-8892-42EB-92EF-EA62DD1D409F}"/>
    <dgm:cxn modelId="{25568869-5B46-4D59-84DF-D7F78260EDF4}" srcId="{4DDD3BCF-1765-45CD-8B8A-3A4F895DEB96}" destId="{ABDDA975-110B-42F4-91F2-95A692793D3B}" srcOrd="1" destOrd="0" parTransId="{93A1A81D-D9D1-44B1-B5D8-81715BA0BE1A}" sibTransId="{72E20874-E703-49F3-B48D-FAD4DBCC909F}"/>
    <dgm:cxn modelId="{2988676C-4DD7-4F7D-9F92-1651FBC482CD}" type="presOf" srcId="{F432D1D6-FD5B-492B-AF25-5261C7F2BBDC}" destId="{41083877-4079-4366-BEF3-97B430F1A1D1}" srcOrd="0" destOrd="0" presId="urn:microsoft.com/office/officeart/2005/8/layout/vList4"/>
    <dgm:cxn modelId="{D9F4DCFA-2AF5-4BDC-852F-B4F14D32A849}" type="presOf" srcId="{9DBD16A1-49C4-43FA-BDFB-7F6FF206520D}" destId="{A1B8A799-0DA9-48CF-ABA4-E8E27A57A54E}" srcOrd="1" destOrd="0" presId="urn:microsoft.com/office/officeart/2005/8/layout/vList4"/>
    <dgm:cxn modelId="{D1534E96-7C8A-4D29-90AD-EDF7250FC0DF}" type="presOf" srcId="{4DDD3BCF-1765-45CD-8B8A-3A4F895DEB96}" destId="{2A7C89C6-6321-4B0D-80B8-36A8C93F0FA2}" srcOrd="0" destOrd="0" presId="urn:microsoft.com/office/officeart/2005/8/layout/vList4"/>
    <dgm:cxn modelId="{9AE11311-ACD7-4121-85AA-10D8FC88F18D}" type="presOf" srcId="{ABDDA975-110B-42F4-91F2-95A692793D3B}" destId="{83091962-0DD3-4776-AE85-31B538FB2027}" srcOrd="1" destOrd="0" presId="urn:microsoft.com/office/officeart/2005/8/layout/vList4"/>
    <dgm:cxn modelId="{CB1A2C20-C72C-4814-BE5E-EF249F1D741F}" type="presParOf" srcId="{2A7C89C6-6321-4B0D-80B8-36A8C93F0FA2}" destId="{23AC702C-21E7-410A-AA79-87EFB1900304}" srcOrd="0" destOrd="0" presId="urn:microsoft.com/office/officeart/2005/8/layout/vList4"/>
    <dgm:cxn modelId="{DFB6B402-4220-4655-8A7D-FDF94D63089E}" type="presParOf" srcId="{23AC702C-21E7-410A-AA79-87EFB1900304}" destId="{5734FF10-A0DB-43F0-8F2C-5BE51AAE0935}" srcOrd="0" destOrd="0" presId="urn:microsoft.com/office/officeart/2005/8/layout/vList4"/>
    <dgm:cxn modelId="{8C74D2D7-51A1-4C8C-BE79-E65707E6D8F8}" type="presParOf" srcId="{23AC702C-21E7-410A-AA79-87EFB1900304}" destId="{511EC678-48B5-4B9B-81F8-B2DAD72EA818}" srcOrd="1" destOrd="0" presId="urn:microsoft.com/office/officeart/2005/8/layout/vList4"/>
    <dgm:cxn modelId="{6C45FEB6-C87C-409B-BFFC-2ED8AB0C4D26}" type="presParOf" srcId="{23AC702C-21E7-410A-AA79-87EFB1900304}" destId="{A1B8A799-0DA9-48CF-ABA4-E8E27A57A54E}" srcOrd="2" destOrd="0" presId="urn:microsoft.com/office/officeart/2005/8/layout/vList4"/>
    <dgm:cxn modelId="{CF04C8A1-92A7-43A5-881C-A22781E17054}" type="presParOf" srcId="{2A7C89C6-6321-4B0D-80B8-36A8C93F0FA2}" destId="{9D5F8369-90C1-4BAC-B334-46E7C1F7B197}" srcOrd="1" destOrd="0" presId="urn:microsoft.com/office/officeart/2005/8/layout/vList4"/>
    <dgm:cxn modelId="{FD041037-71B2-4A45-88DA-A6D4B1494B5E}" type="presParOf" srcId="{2A7C89C6-6321-4B0D-80B8-36A8C93F0FA2}" destId="{08190C2A-612A-4C6C-A5AC-D43D96A83D09}" srcOrd="2" destOrd="0" presId="urn:microsoft.com/office/officeart/2005/8/layout/vList4"/>
    <dgm:cxn modelId="{EE4F7759-8176-4177-B423-C2AE4AAE7D40}" type="presParOf" srcId="{08190C2A-612A-4C6C-A5AC-D43D96A83D09}" destId="{1764E087-8F00-48C3-81E9-0B28C54D79F7}" srcOrd="0" destOrd="0" presId="urn:microsoft.com/office/officeart/2005/8/layout/vList4"/>
    <dgm:cxn modelId="{C13A6321-45D9-48EC-91A3-FEFFD793505F}" type="presParOf" srcId="{08190C2A-612A-4C6C-A5AC-D43D96A83D09}" destId="{56E70B9E-C374-439C-87FA-B28CE357E7EB}" srcOrd="1" destOrd="0" presId="urn:microsoft.com/office/officeart/2005/8/layout/vList4"/>
    <dgm:cxn modelId="{29F08D4D-B625-4416-82E7-9144D18499B4}" type="presParOf" srcId="{08190C2A-612A-4C6C-A5AC-D43D96A83D09}" destId="{83091962-0DD3-4776-AE85-31B538FB2027}" srcOrd="2" destOrd="0" presId="urn:microsoft.com/office/officeart/2005/8/layout/vList4"/>
    <dgm:cxn modelId="{ED0A4341-0971-42A1-B76B-A3D761BB183E}" type="presParOf" srcId="{2A7C89C6-6321-4B0D-80B8-36A8C93F0FA2}" destId="{54FCE304-2675-4083-8943-206AF9844AA6}" srcOrd="3" destOrd="0" presId="urn:microsoft.com/office/officeart/2005/8/layout/vList4"/>
    <dgm:cxn modelId="{8F3F700B-6BC0-4023-BA3A-A0FBA6DA0282}" type="presParOf" srcId="{2A7C89C6-6321-4B0D-80B8-36A8C93F0FA2}" destId="{82887D66-11F2-40DF-B7D2-B312DD4E2F87}" srcOrd="4" destOrd="0" presId="urn:microsoft.com/office/officeart/2005/8/layout/vList4"/>
    <dgm:cxn modelId="{6ED63CDA-4D85-4638-94C1-47A01E80B775}" type="presParOf" srcId="{82887D66-11F2-40DF-B7D2-B312DD4E2F87}" destId="{41083877-4079-4366-BEF3-97B430F1A1D1}" srcOrd="0" destOrd="0" presId="urn:microsoft.com/office/officeart/2005/8/layout/vList4"/>
    <dgm:cxn modelId="{BE6BB0F6-75C3-469A-8F47-59F02909B9C9}" type="presParOf" srcId="{82887D66-11F2-40DF-B7D2-B312DD4E2F87}" destId="{26943630-584A-4139-98F1-3642B97B0F31}" srcOrd="1" destOrd="0" presId="urn:microsoft.com/office/officeart/2005/8/layout/vList4"/>
    <dgm:cxn modelId="{784B5F1D-3F83-41BC-B005-8EE13D16BF37}" type="presParOf" srcId="{82887D66-11F2-40DF-B7D2-B312DD4E2F87}" destId="{B432C256-818C-45A8-944B-4CAA9CAB6C8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1AFA2-0E39-4F56-9541-3BD85355CFBA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495ED-9A79-48CF-9F63-908AE6763E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437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26E9D-3AA9-4C1F-9BD5-2007F400D5B0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946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26E9D-3AA9-4C1F-9BD5-2007F400D5B0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671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200" b="1" i="0" u="none" strike="noStrike" kern="1800" cap="none" spc="-10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Narrow" pitchFamily="34" charset="0"/>
                <a:ea typeface="Times New Roman"/>
                <a:cs typeface="Times New Roman"/>
              </a:rPr>
              <a:t>Национальный проект "Образование" (утв. президиумом Совета при Президенте РФ по стратегическому развитию и национальным проектам (протокол от 24 декабря 2018 г. N 16) – федеральный проект «</a:t>
            </a:r>
            <a:r>
              <a:rPr kumimoji="0" lang="ru-RU" sz="2200" b="1" i="1" u="none" strike="noStrike" kern="1200" cap="none" spc="-10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/>
              </a:rPr>
              <a:t>Успех каждого ребенка</a:t>
            </a:r>
            <a:r>
              <a:rPr kumimoji="0" lang="ru-RU" sz="2200" b="1" i="0" u="none" strike="noStrike" kern="1200" cap="none" spc="-10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Narrow" pitchFamily="34" charset="0"/>
                <a:ea typeface="Calibri"/>
                <a:cs typeface="Times New Roman"/>
              </a:rPr>
              <a:t>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F1FD5-A54A-4E9E-A2F1-F4BF511AB556}" type="slidenum">
              <a:rPr lang="ru-RU" smtClean="0">
                <a:solidFill>
                  <a:prstClr val="black"/>
                </a:solidFill>
              </a:rPr>
              <a:pPr/>
              <a:t>51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164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100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58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616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78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831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72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92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158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876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598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012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302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27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660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6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865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404F4-C3A3-44B2-B0CE-860AD4669896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FF64611-4482-4F25-BB4A-B274AF45F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424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1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1.metodlaboratoria-vcht.ru/load/0-0-0-8-20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hyperlink" Target="http://static.government.ru/media/files/313b7NaNS3VbcW7qWYslEDbPCuKi6lC6.pdf" TargetMode="External"/><Relationship Id="rId4" Type="http://schemas.openxmlformats.org/officeDocument/2006/relationships/hyperlink" Target="http://government.ru/dep_news/30832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odalit.ru/tov/Products-766869" TargetMode="External"/><Relationship Id="rId3" Type="http://schemas.openxmlformats.org/officeDocument/2006/relationships/hyperlink" Target="https://dopobraz-karelia.ru/images/library_for_teachers/Kuprianov_orientiry_DO.pdf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92.png"/><Relationship Id="rId7" Type="http://schemas.openxmlformats.org/officeDocument/2006/relationships/image" Target="../media/image9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94.jpeg"/><Relationship Id="rId4" Type="http://schemas.openxmlformats.org/officeDocument/2006/relationships/image" Target="../media/image9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0.emf"/><Relationship Id="rId4" Type="http://schemas.openxmlformats.org/officeDocument/2006/relationships/package" Target="../embeddings/_________Microsoft_Word3.doc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ase.garant.ru/70512244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ase.garant.ru/70512244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77296"/>
            <a:ext cx="9144000" cy="238760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Arial Narrow" panose="020B0606020202030204" pitchFamily="34" charset="0"/>
              </a:rPr>
              <a:t>Управление программами в организациях дополнительного образования детей: от замысла к его реализации и оценке результатов </a:t>
            </a:r>
            <a:endParaRPr lang="ru-RU" sz="3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26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Дополнительные общеразвивающие программы направлены на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9313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создание базовых основ образованности и решение задач формирования общей культуры учащегося, расширение его знаний о мире и о себе;</a:t>
            </a:r>
          </a:p>
          <a:p>
            <a:r>
              <a:rPr lang="ru-RU" dirty="0" smtClean="0"/>
              <a:t>удовлетворение познавательного интереса и расширение информированности учащихся в конкретной образовательной области;</a:t>
            </a:r>
          </a:p>
          <a:p>
            <a:r>
              <a:rPr lang="ru-RU" dirty="0" smtClean="0"/>
              <a:t>оптимальное развитие личности на основе педагогической поддержки индивидуальности учащегося (способностей, интересов, склонностей) в условиях специально организованной образовательной деятельности;</a:t>
            </a:r>
          </a:p>
          <a:p>
            <a:r>
              <a:rPr lang="ru-RU" dirty="0" smtClean="0"/>
              <a:t>накопление учащимися социального опыта и обогащение навыками общения и совместной деятельности в процессе освоения программы.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0311" y="5034843"/>
            <a:ext cx="88166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Общеразвивающие программы, не выделяют каких-либо приоритетов среди многообразных способностей человека и развивают «многие свойства личности понемногу»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2888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Давайте подумаем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 вы думаете,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чей интерес </a:t>
            </a:r>
            <a:r>
              <a:rPr lang="ru-RU" dirty="0"/>
              <a:t>сегодня в основе </a:t>
            </a:r>
            <a:r>
              <a:rPr lang="ru-RU" dirty="0" smtClean="0"/>
              <a:t>разработки дополнительных общеразвивающих общеобразовательных программ?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46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6356" y="365126"/>
            <a:ext cx="2977444" cy="1045986"/>
          </a:xfrm>
        </p:spPr>
        <p:txBody>
          <a:bodyPr>
            <a:noAutofit/>
          </a:bodyPr>
          <a:lstStyle/>
          <a:p>
            <a:r>
              <a:rPr lang="ru-RU" sz="2800" i="1" dirty="0" smtClean="0"/>
              <a:t>Целевые ориентиры дополнительного образования</a:t>
            </a:r>
            <a:endParaRPr lang="ru-RU" sz="28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      Что </a:t>
            </a:r>
            <a:r>
              <a:rPr lang="ru-RU" dirty="0"/>
              <a:t>от дополнительного образования </a:t>
            </a:r>
            <a:r>
              <a:rPr lang="ru-RU" dirty="0" smtClean="0"/>
              <a:t>хотят:</a:t>
            </a:r>
          </a:p>
          <a:p>
            <a:pPr algn="ctr"/>
            <a:r>
              <a:rPr lang="ru-RU" dirty="0" smtClean="0"/>
              <a:t>государство</a:t>
            </a:r>
            <a:r>
              <a:rPr lang="ru-RU" dirty="0"/>
              <a:t>, </a:t>
            </a:r>
            <a:endParaRPr lang="ru-RU" dirty="0" smtClean="0"/>
          </a:p>
          <a:p>
            <a:pPr algn="ctr"/>
            <a:r>
              <a:rPr lang="ru-RU" dirty="0" smtClean="0"/>
              <a:t>общество</a:t>
            </a:r>
            <a:r>
              <a:rPr lang="ru-RU" dirty="0"/>
              <a:t>, </a:t>
            </a:r>
            <a:endParaRPr lang="ru-RU" dirty="0" smtClean="0"/>
          </a:p>
          <a:p>
            <a:pPr algn="ctr"/>
            <a:r>
              <a:rPr lang="ru-RU" dirty="0" smtClean="0"/>
              <a:t>ребенок</a:t>
            </a:r>
            <a:r>
              <a:rPr lang="ru-RU" dirty="0"/>
              <a:t>, </a:t>
            </a:r>
            <a:endParaRPr lang="ru-RU" dirty="0" smtClean="0"/>
          </a:p>
          <a:p>
            <a:pPr algn="ctr"/>
            <a:r>
              <a:rPr lang="ru-RU" dirty="0" smtClean="0"/>
              <a:t>родители</a:t>
            </a:r>
            <a:r>
              <a:rPr lang="ru-RU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9126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3771" y="116632"/>
            <a:ext cx="8928992" cy="707886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spc="-100" dirty="0">
                <a:solidFill>
                  <a:srgbClr val="FFFFFF"/>
                </a:solidFill>
                <a:latin typeface="Arial Black" panose="020B0A04020102020204" pitchFamily="34" charset="0"/>
                <a:ea typeface="Calibri"/>
              </a:rPr>
              <a:t>Кому и зачем нужны целевые ориентиры дополнительного образования детей?</a:t>
            </a:r>
            <a:endParaRPr lang="ru-RU" sz="2000" kern="0" spc="-100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1663771" y="839004"/>
          <a:ext cx="8928992" cy="4318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16" t="3454" r="4297" b="71513"/>
          <a:stretch/>
        </p:blipFill>
        <p:spPr bwMode="auto">
          <a:xfrm>
            <a:off x="1847528" y="1052736"/>
            <a:ext cx="1728192" cy="964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1626166" y="5152131"/>
            <a:ext cx="9004229" cy="1565457"/>
            <a:chOff x="0" y="2968754"/>
            <a:chExt cx="8928992" cy="1349433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0" y="2968754"/>
              <a:ext cx="8928992" cy="134943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1920741" y="2968754"/>
              <a:ext cx="7008250" cy="13494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t" anchorCtr="0">
              <a:noAutofit/>
            </a:bodyPr>
            <a:lstStyle/>
            <a:p>
              <a:pPr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600">
                <a:solidFill>
                  <a:prstClr val="white"/>
                </a:solidFill>
              </a:endParaRPr>
            </a:p>
            <a:p>
              <a:pPr marL="228600" lvl="1" indent="-228600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2000">
                <a:solidFill>
                  <a:prstClr val="white"/>
                </a:solidFill>
              </a:endParaRPr>
            </a:p>
            <a:p>
              <a:pPr marL="228600" lvl="1" indent="-228600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2000">
                <a:solidFill>
                  <a:prstClr val="white"/>
                </a:solidFill>
              </a:endParaRPr>
            </a:p>
          </p:txBody>
        </p:sp>
      </p:grpSp>
      <p:sp>
        <p:nvSpPr>
          <p:cNvPr id="13" name="Скругленный прямоугольник 12"/>
          <p:cNvSpPr/>
          <p:nvPr/>
        </p:nvSpPr>
        <p:spPr>
          <a:xfrm>
            <a:off x="1817862" y="5377057"/>
            <a:ext cx="1785798" cy="1115550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Прямоугольник 5"/>
          <p:cNvSpPr/>
          <p:nvPr/>
        </p:nvSpPr>
        <p:spPr>
          <a:xfrm>
            <a:off x="3647728" y="5273139"/>
            <a:ext cx="701942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spc="-100" dirty="0">
                <a:solidFill>
                  <a:prstClr val="white"/>
                </a:solidFill>
              </a:rPr>
              <a:t>Для взаимодействия с семьями учащихся и информировании </a:t>
            </a:r>
          </a:p>
          <a:p>
            <a:r>
              <a:rPr lang="ru-RU" sz="2000" b="1" spc="-100" dirty="0">
                <a:solidFill>
                  <a:prstClr val="white"/>
                </a:solidFill>
              </a:rPr>
              <a:t>родителей и общественности относительно целей дополнительного</a:t>
            </a:r>
          </a:p>
          <a:p>
            <a:r>
              <a:rPr lang="ru-RU" sz="2000" b="1" spc="-100" dirty="0">
                <a:solidFill>
                  <a:prstClr val="white"/>
                </a:solidFill>
              </a:rPr>
              <a:t>образования, общих для всего образовательного пространства</a:t>
            </a:r>
          </a:p>
          <a:p>
            <a:r>
              <a:rPr lang="ru-RU" sz="2000" b="1" spc="-100" dirty="0">
                <a:solidFill>
                  <a:prstClr val="white"/>
                </a:solidFill>
              </a:rPr>
              <a:t>Российской Федерации 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39" y="2497883"/>
            <a:ext cx="1715549" cy="100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3925276"/>
            <a:ext cx="1735782" cy="1037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13386" r="6870" b="13248"/>
          <a:stretch/>
        </p:blipFill>
        <p:spPr bwMode="auto">
          <a:xfrm>
            <a:off x="1868849" y="5377057"/>
            <a:ext cx="1714475" cy="111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100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16200000">
            <a:off x="-462600" y="2650587"/>
            <a:ext cx="469561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spc="-100" dirty="0">
                <a:solidFill>
                  <a:srgbClr val="006600"/>
                </a:solidFill>
                <a:latin typeface="Arial Black" pitchFamily="34" charset="0"/>
              </a:rPr>
              <a:t>Содержание  образования </a:t>
            </a:r>
            <a:endParaRPr lang="ru-RU" sz="2400" spc="-100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7" name="AutoShape 11" descr="https://pbs.twimg.com/media/DXoDh7tX0AA_xL3.jpg:large"/>
          <p:cNvSpPr>
            <a:spLocks noChangeAspect="1" noChangeArrowheads="1"/>
          </p:cNvSpPr>
          <p:nvPr/>
        </p:nvSpPr>
        <p:spPr bwMode="auto">
          <a:xfrm>
            <a:off x="1679583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54377" y="153645"/>
            <a:ext cx="8906122" cy="461665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Arial Black" pitchFamily="34" charset="0"/>
              </a:rPr>
              <a:t>Целевые ориентиры и содержание образования 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6" t="24647" r="44091" b="28544"/>
          <a:stretch/>
        </p:blipFill>
        <p:spPr bwMode="auto">
          <a:xfrm>
            <a:off x="2116041" y="908721"/>
            <a:ext cx="4774149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22" t="55290"/>
          <a:stretch/>
        </p:blipFill>
        <p:spPr bwMode="auto">
          <a:xfrm>
            <a:off x="6890203" y="4149080"/>
            <a:ext cx="3777811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34" r="45414"/>
          <a:stretch/>
        </p:blipFill>
        <p:spPr bwMode="auto">
          <a:xfrm>
            <a:off x="6890203" y="757156"/>
            <a:ext cx="3777811" cy="339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25080" y="5007047"/>
            <a:ext cx="52381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>
                <a:solidFill>
                  <a:prstClr val="black"/>
                </a:solidFill>
                <a:latin typeface="Arial Black" pitchFamily="34" charset="0"/>
              </a:rPr>
              <a:t>совокупность систематизированных знаний, умений, навыков, взглядов и убеждений, а также определенный уровень развития  эмоциональных отношений, </a:t>
            </a:r>
            <a:r>
              <a:rPr lang="ru-RU" i="1" dirty="0">
                <a:solidFill>
                  <a:prstClr val="black"/>
                </a:solidFill>
                <a:latin typeface="Arial Black" pitchFamily="34" charset="0"/>
              </a:rPr>
              <a:t>познавательных сил и практической подготовки</a:t>
            </a:r>
          </a:p>
        </p:txBody>
      </p:sp>
    </p:spTree>
    <p:extLst>
      <p:ext uri="{BB962C8B-B14F-4D97-AF65-F5344CB8AC3E}">
        <p14:creationId xmlns:p14="http://schemas.microsoft.com/office/powerpoint/2010/main" val="285778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174608" y="715950"/>
            <a:ext cx="2470549" cy="830997"/>
          </a:xfrm>
          <a:prstGeom prst="rect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1600" i="1" dirty="0">
                <a:solidFill>
                  <a:srgbClr val="000000"/>
                </a:solidFill>
                <a:latin typeface="Arial Black" pitchFamily="34" charset="0"/>
              </a:rPr>
              <a:t>Экономическое </a:t>
            </a:r>
          </a:p>
          <a:p>
            <a:pPr algn="ctr"/>
            <a:r>
              <a:rPr lang="ru-RU" sz="1600" i="1" dirty="0">
                <a:solidFill>
                  <a:srgbClr val="000000"/>
                </a:solidFill>
                <a:latin typeface="Arial Black" pitchFamily="34" charset="0"/>
              </a:rPr>
              <a:t>и технологическое </a:t>
            </a:r>
          </a:p>
          <a:p>
            <a:pPr algn="ctr"/>
            <a:r>
              <a:rPr lang="ru-RU" sz="1600" i="1" dirty="0">
                <a:solidFill>
                  <a:srgbClr val="000000"/>
                </a:solidFill>
                <a:latin typeface="Arial Black" pitchFamily="34" charset="0"/>
              </a:rPr>
              <a:t>развитие</a:t>
            </a:r>
            <a:endParaRPr lang="ru-RU" sz="1600" i="1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72601" y="4198742"/>
            <a:ext cx="1564002" cy="1077218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Интересы детей и запросы семей</a:t>
            </a:r>
            <a:endParaRPr lang="ru-RU" sz="16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36031" y="3489719"/>
            <a:ext cx="15442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Развитие </a:t>
            </a:r>
          </a:p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</a:rPr>
              <a:t>науки, </a:t>
            </a:r>
          </a:p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</a:rPr>
              <a:t>культуры и</a:t>
            </a:r>
          </a:p>
          <a:p>
            <a:pPr algn="ctr"/>
            <a:r>
              <a:rPr lang="ru-RU" sz="1600" i="1" dirty="0" err="1">
                <a:solidFill>
                  <a:prstClr val="black"/>
                </a:solidFill>
                <a:latin typeface="Arial Black" pitchFamily="34" charset="0"/>
              </a:rPr>
              <a:t>соцсферы</a:t>
            </a:r>
            <a:endParaRPr lang="ru-RU" sz="16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54754" y="1739712"/>
            <a:ext cx="16101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Times New Roman"/>
              </a:rPr>
              <a:t>Политика  </a:t>
            </a:r>
          </a:p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Times New Roman"/>
              </a:rPr>
              <a:t>и идеология</a:t>
            </a:r>
            <a:endParaRPr lang="ru-RU" sz="16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01399" y="5635280"/>
            <a:ext cx="44644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prstClr val="black"/>
                </a:solidFill>
                <a:latin typeface="Arial Black" pitchFamily="34" charset="0"/>
                <a:ea typeface="Times New Roman"/>
              </a:rPr>
              <a:t>Миграционные процессы </a:t>
            </a:r>
            <a:endParaRPr lang="ru-RU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98606" y="17844"/>
            <a:ext cx="2202847" cy="58477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Times New Roman"/>
              </a:rPr>
              <a:t>Глобальная </a:t>
            </a:r>
          </a:p>
          <a:p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Times New Roman"/>
              </a:rPr>
              <a:t>информатизация</a:t>
            </a:r>
            <a:endParaRPr lang="ru-RU" sz="16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94753" y="5733283"/>
            <a:ext cx="2850405" cy="830997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Индивидуальные потребности </a:t>
            </a:r>
            <a:r>
              <a:rPr lang="ru-RU" sz="1600" i="1" dirty="0">
                <a:solidFill>
                  <a:prstClr val="black"/>
                </a:solidFill>
                <a:latin typeface="Arial Black" pitchFamily="34" charset="0"/>
              </a:rPr>
              <a:t>личности </a:t>
            </a:r>
          </a:p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</a:rPr>
              <a:t>в образовании</a:t>
            </a:r>
            <a:endParaRPr lang="ru-RU" sz="16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59519" y="2406195"/>
            <a:ext cx="1340545" cy="1077218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Знания </a:t>
            </a:r>
          </a:p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для</a:t>
            </a:r>
          </a:p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</a:rPr>
              <a:t>реальной жизни</a:t>
            </a:r>
            <a:endParaRPr lang="ru-RU" sz="16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01155" y="6497423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Интеграция, конвергенция, </a:t>
            </a:r>
            <a:r>
              <a:rPr lang="ru-RU" i="1" dirty="0" err="1">
                <a:solidFill>
                  <a:prstClr val="black"/>
                </a:solidFill>
                <a:latin typeface="Arial Black" pitchFamily="34" charset="0"/>
                <a:ea typeface="Calibri"/>
              </a:rPr>
              <a:t>междисциплинарность</a:t>
            </a:r>
            <a:endParaRPr lang="ru-RU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200385" y="4622230"/>
            <a:ext cx="1395437" cy="830997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i="1" spc="-100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Подготовка к выбору профессии</a:t>
            </a:r>
            <a:endParaRPr lang="ru-RU" sz="1600" spc="-1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71358" y="5670325"/>
            <a:ext cx="2514300" cy="830997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Проектная исследовательская деятельность</a:t>
            </a:r>
            <a:endParaRPr lang="ru-RU" sz="1600" dirty="0">
              <a:solidFill>
                <a:prstClr val="black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7" t="15186" r="2341" b="18435"/>
          <a:stretch/>
        </p:blipFill>
        <p:spPr bwMode="auto">
          <a:xfrm>
            <a:off x="3575721" y="1646097"/>
            <a:ext cx="5583561" cy="3987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4367809" y="5275947"/>
            <a:ext cx="4176464" cy="33855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cap="all" spc="-100" dirty="0">
                <a:solidFill>
                  <a:schemeClr val="bg1"/>
                </a:solidFill>
                <a:latin typeface="Arial Black" pitchFamily="34" charset="0"/>
              </a:rPr>
              <a:t>Дополнительное образование</a:t>
            </a:r>
            <a:endParaRPr lang="ru-RU" sz="1600" cap="all" dirty="0">
              <a:solidFill>
                <a:schemeClr val="bg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0" t="17403" r="7148" b="15274"/>
          <a:stretch/>
        </p:blipFill>
        <p:spPr bwMode="auto">
          <a:xfrm>
            <a:off x="4273434" y="31164"/>
            <a:ext cx="3599446" cy="162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4"/>
          <a:stretch/>
        </p:blipFill>
        <p:spPr bwMode="auto">
          <a:xfrm>
            <a:off x="4198493" y="671412"/>
            <a:ext cx="1844215" cy="875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4994988" y="5961300"/>
            <a:ext cx="2156361" cy="584775"/>
          </a:xfrm>
          <a:prstGeom prst="rect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Times New Roman"/>
              </a:rPr>
              <a:t>Саморазвитие</a:t>
            </a:r>
          </a:p>
          <a:p>
            <a:pPr algn="ctr"/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Times New Roman"/>
              </a:rPr>
              <a:t>самореализация</a:t>
            </a:r>
            <a:endParaRPr lang="ru-RU" sz="16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5602" y="3088729"/>
            <a:ext cx="1684275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ea typeface="Calibri"/>
              </a:rPr>
              <a:t>УСКОРЕНИЕ</a:t>
            </a:r>
            <a:endParaRPr lang="ru-RU" sz="16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1155" y="939889"/>
            <a:ext cx="25490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spc="-100" dirty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ea typeface="Calibri"/>
                <a:cs typeface="Times New Roman"/>
              </a:rPr>
              <a:t>НЕОПРЕДЕЛЁННОСТЬ</a:t>
            </a:r>
            <a:endParaRPr lang="ru-RU" spc="-1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16762" y="1354454"/>
            <a:ext cx="2687062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1600" spc="-100" dirty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ea typeface="Calibri"/>
                <a:cs typeface="Times New Roman"/>
              </a:rPr>
              <a:t>МНОГОЗАДАЧНОСТЬ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50350" y="1823747"/>
            <a:ext cx="1808508" cy="3754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ea typeface="Calibri"/>
                <a:cs typeface="Times New Roman"/>
              </a:rPr>
              <a:t>ОТКРЫТОСТЬ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540975" y="2222317"/>
            <a:ext cx="2028119" cy="3754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1600" spc="-100" dirty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ea typeface="Calibri"/>
                <a:cs typeface="Times New Roman"/>
              </a:rPr>
              <a:t>ЦИФРОВИЗАЦИЯ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528035" y="2688398"/>
            <a:ext cx="21066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spc="-100" dirty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ea typeface="Calibri"/>
                <a:cs typeface="Times New Roman"/>
              </a:rPr>
              <a:t>ВАРИАТИВНОСТЬ</a:t>
            </a:r>
            <a:endParaRPr lang="ru-RU" spc="-1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574394" y="183545"/>
            <a:ext cx="1879041" cy="646331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 Black" pitchFamily="34" charset="0"/>
                <a:ea typeface="Times New Roman"/>
              </a:rPr>
              <a:t>Глобальные 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rial Black" pitchFamily="34" charset="0"/>
                <a:ea typeface="Times New Roman"/>
              </a:rPr>
              <a:t>вызовы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04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8595" y="0"/>
            <a:ext cx="8928992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spc="-100" dirty="0">
                <a:solidFill>
                  <a:srgbClr val="FFFFFF"/>
                </a:solidFill>
                <a:latin typeface="Arial Black" panose="020B0A04020102020204" pitchFamily="34" charset="0"/>
                <a:ea typeface="Calibri"/>
              </a:rPr>
              <a:t>Как дополнительное образование детей отвечает на современные вызовы ?</a:t>
            </a:r>
            <a:endParaRPr lang="ru-RU" sz="2000" kern="0" spc="-100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1" t="7773" r="25175" b="21857"/>
          <a:stretch/>
        </p:blipFill>
        <p:spPr bwMode="auto">
          <a:xfrm>
            <a:off x="4719781" y="675558"/>
            <a:ext cx="5877806" cy="4121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https://i.pinimg.com/736x/e2/b1/60/e2b1606d39bc06aff62e9765c5ed55a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2" r="7343" b="10268"/>
          <a:stretch/>
        </p:blipFill>
        <p:spPr bwMode="auto">
          <a:xfrm>
            <a:off x="1655493" y="707886"/>
            <a:ext cx="3144364" cy="408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21768" y="764731"/>
            <a:ext cx="2502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Изменились интересы детей и запросы семей</a:t>
            </a:r>
            <a:endParaRPr lang="ru-RU" sz="16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99856" y="687258"/>
            <a:ext cx="55446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Поддерживать у ребенка живой интерес, стимулировать желание непрерывно учиться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79448" y="1790147"/>
            <a:ext cx="27712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 Black" pitchFamily="34" charset="0"/>
                <a:ea typeface="Times New Roman"/>
              </a:rPr>
              <a:t>Необходимо готовить учащихся к выбору будущей профессии</a:t>
            </a:r>
            <a:endParaRPr lang="ru-RU" sz="1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11691" y="1758799"/>
            <a:ext cx="57858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Создавать условия для знакомства с профессиями и осуществления профессиональных проб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11691" y="2773530"/>
            <a:ext cx="57858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Создавать условия для реализации индивидуальных образовательных траекторий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713"/>
          <a:stretch/>
        </p:blipFill>
        <p:spPr bwMode="auto">
          <a:xfrm>
            <a:off x="1671626" y="4797152"/>
            <a:ext cx="3140075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4791089" y="4797179"/>
            <a:ext cx="5806511" cy="2073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668609" y="3927566"/>
            <a:ext cx="31430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-100" dirty="0">
                <a:latin typeface="Arial Black" pitchFamily="34" charset="0"/>
                <a:ea typeface="Calibri"/>
              </a:rPr>
              <a:t>Усилились процессы </a:t>
            </a:r>
          </a:p>
          <a:p>
            <a:r>
              <a:rPr lang="ru-RU" sz="1600" spc="-100" dirty="0">
                <a:latin typeface="Arial Black" pitchFamily="34" charset="0"/>
                <a:ea typeface="Calibri"/>
              </a:rPr>
              <a:t>интеграции, конвергенции и </a:t>
            </a:r>
            <a:r>
              <a:rPr lang="ru-RU" sz="1600" spc="-100" dirty="0" err="1">
                <a:latin typeface="Arial Black" pitchFamily="34" charset="0"/>
                <a:ea typeface="Calibri"/>
              </a:rPr>
              <a:t>междисциплинарности</a:t>
            </a:r>
            <a:endParaRPr lang="ru-RU" sz="1600" spc="-100" dirty="0">
              <a:latin typeface="Arial Black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55493" y="2773544"/>
            <a:ext cx="28563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-100" dirty="0">
                <a:latin typeface="Arial Black" pitchFamily="34" charset="0"/>
                <a:ea typeface="Times New Roman"/>
              </a:rPr>
              <a:t>Доступность ДОД для разных категорий детей: ОВЗ, одаренных, др.</a:t>
            </a:r>
            <a:endParaRPr lang="ru-RU" sz="1600" spc="-100" dirty="0"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11688" y="3861053"/>
            <a:ext cx="5604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Разрабатывать и предлагать многообразные виды ДОП по современным проблемам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68595" y="4869187"/>
            <a:ext cx="3122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spc="-100" dirty="0">
                <a:solidFill>
                  <a:schemeClr val="bg1"/>
                </a:solidFill>
                <a:latin typeface="Arial Black" pitchFamily="34" charset="0"/>
                <a:ea typeface="Calibri"/>
                <a:cs typeface="Times New Roman"/>
              </a:rPr>
              <a:t>Обязательные компоненты обучения – п</a:t>
            </a:r>
            <a:r>
              <a:rPr lang="ru-RU" sz="1600" i="1" spc="-100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роектно- исследовательская  </a:t>
            </a:r>
            <a:r>
              <a:rPr lang="ru-RU" sz="1600" i="1" spc="-100" dirty="0" err="1">
                <a:solidFill>
                  <a:schemeClr val="bg1"/>
                </a:solidFill>
                <a:latin typeface="Arial Black" pitchFamily="34" charset="0"/>
                <a:ea typeface="Calibri"/>
              </a:rPr>
              <a:t>деят</a:t>
            </a:r>
            <a:r>
              <a:rPr lang="ru-RU" sz="1600" i="1" spc="-100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=</a:t>
            </a:r>
            <a:r>
              <a:rPr lang="ru-RU" sz="1600" i="1" spc="-100" dirty="0" err="1">
                <a:solidFill>
                  <a:schemeClr val="bg1"/>
                </a:solidFill>
                <a:latin typeface="Arial Black" pitchFamily="34" charset="0"/>
                <a:ea typeface="Calibri"/>
              </a:rPr>
              <a:t>ть</a:t>
            </a:r>
            <a:endParaRPr lang="ru-RU" sz="1600" spc="-1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56288" y="4776769"/>
            <a:ext cx="5604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Включать в содержание ДОП проектно-исследовательскую деятельность, развивать навыки 21 века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71612" y="5949307"/>
            <a:ext cx="2502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Глобальная информатизация, </a:t>
            </a:r>
            <a:r>
              <a:rPr lang="ru-RU" sz="1600" b="1" dirty="0" err="1">
                <a:solidFill>
                  <a:schemeClr val="bg1"/>
                </a:solidFill>
                <a:latin typeface="Arial Black" pitchFamily="34" charset="0"/>
                <a:ea typeface="Calibri"/>
              </a:rPr>
              <a:t>цифровизация</a:t>
            </a:r>
            <a:endParaRPr lang="ru-RU" sz="16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56288" y="5899120"/>
            <a:ext cx="5604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Разрабатывать дистанционные ДОП, включать в ДОП цифровые инструменты в образовательном процессе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18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5776" y="212435"/>
            <a:ext cx="7452320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kern="1800" dirty="0">
                <a:solidFill>
                  <a:srgbClr val="00B0F0">
                    <a:lumMod val="40000"/>
                    <a:lumOff val="60000"/>
                  </a:srgbClr>
                </a:solidFill>
                <a:latin typeface="Arial Black"/>
                <a:ea typeface="Times New Roman"/>
                <a:cs typeface="Times New Roman"/>
              </a:rPr>
              <a:t>IBM: пять революционных техн</a:t>
            </a:r>
            <a:r>
              <a:rPr lang="ru-RU" sz="2400" kern="1800" dirty="0">
                <a:solidFill>
                  <a:srgbClr val="00B0F0">
                    <a:lumMod val="40000"/>
                    <a:lumOff val="60000"/>
                  </a:srgbClr>
                </a:solidFill>
                <a:latin typeface="Arial Black" panose="020B0A04020102020204" pitchFamily="34" charset="0"/>
                <a:ea typeface="Times New Roman"/>
                <a:cs typeface="Times New Roman"/>
              </a:rPr>
              <a:t>ологий</a:t>
            </a:r>
            <a:r>
              <a:rPr lang="ru-RU" sz="2400" kern="1800" dirty="0">
                <a:solidFill>
                  <a:srgbClr val="00B0F0">
                    <a:lumMod val="40000"/>
                    <a:lumOff val="60000"/>
                  </a:srgbClr>
                </a:solidFill>
                <a:latin typeface="Arial Black"/>
                <a:ea typeface="Times New Roman"/>
                <a:cs typeface="Times New Roman"/>
              </a:rPr>
              <a:t>, которые изменят мир к 2023 году</a:t>
            </a:r>
            <a:endParaRPr lang="ru-RU" sz="2400" dirty="0">
              <a:solidFill>
                <a:srgbClr val="00B0F0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3" name="Рисунок 2" descr="https://image.jimcdn.com/app/cms/image/transf/dimension=1040x10000:format=png/path/s9f5d25a3d9ae03f3/image/if0c22b05e8359b25/version/1456465863/image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5" t="15126" r="4195" b="35233"/>
          <a:stretch/>
        </p:blipFill>
        <p:spPr bwMode="auto">
          <a:xfrm>
            <a:off x="1562826" y="485965"/>
            <a:ext cx="2217795" cy="1574884"/>
          </a:xfrm>
          <a:prstGeom prst="rect">
            <a:avLst/>
          </a:prstGeom>
          <a:noFill/>
          <a:ln w="57150">
            <a:solidFill>
              <a:srgbClr val="00808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791746" y="703736"/>
            <a:ext cx="201622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>
                <a:solidFill>
                  <a:srgbClr val="C00000"/>
                </a:solidFill>
                <a:latin typeface="Arial Black" panose="020B0A04020102020204" pitchFamily="34" charset="0"/>
                <a:ea typeface="Calibri"/>
              </a:rPr>
              <a:t>Концепция развития дополнительного образования детей</a:t>
            </a:r>
            <a:r>
              <a:rPr lang="ru-RU" sz="1100" dirty="0">
                <a:solidFill>
                  <a:srgbClr val="C00000"/>
                </a:solidFill>
                <a:latin typeface="Arial Black" panose="020B0A04020102020204" pitchFamily="34" charset="0"/>
                <a:ea typeface="Calibri"/>
              </a:rPr>
              <a:t> (распоряжение Правительства РФ </a:t>
            </a:r>
          </a:p>
          <a:p>
            <a:pPr algn="ctr"/>
            <a:r>
              <a:rPr lang="ru-RU" sz="1100" dirty="0">
                <a:solidFill>
                  <a:srgbClr val="C00000"/>
                </a:solidFill>
                <a:latin typeface="Arial Black" panose="020B0A04020102020204" pitchFamily="34" charset="0"/>
                <a:ea typeface="Calibri"/>
              </a:rPr>
              <a:t>от 04 сентября 2014 г. №1726-р)</a:t>
            </a:r>
            <a:endParaRPr lang="ru-RU" sz="11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57536" y="2163340"/>
            <a:ext cx="9010560" cy="830997"/>
          </a:xfrm>
          <a:prstGeom prst="rect">
            <a:avLst/>
          </a:prstGeom>
          <a:ln w="571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 Black" pitchFamily="34" charset="0"/>
                <a:ea typeface="Calibri"/>
              </a:rPr>
              <a:t>Вынужденный переход дополнительного образования детей в онлайн-формат в апреле 2020 г. - это переосмысление, развитие и формирование нового дополнительного образования.</a:t>
            </a:r>
            <a:endParaRPr lang="ru-RU" sz="1600" spc="-1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http://dopobr.68edu.ru/wp-content/uploads/2018/06/%D0%BF%D1%80%D0%B8%D0%BE%D1%80%D0%B8%D1%82%D0%B5%D1%82-%D0%BF%D1%80%D0%BE%D0%B5%D0%BA%D1%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485965"/>
            <a:ext cx="2232248" cy="1574884"/>
          </a:xfrm>
          <a:prstGeom prst="rect">
            <a:avLst/>
          </a:prstGeom>
          <a:noFill/>
          <a:ln w="57150">
            <a:solidFill>
              <a:srgbClr val="00808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974001" y="583542"/>
            <a:ext cx="269401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>
                <a:solidFill>
                  <a:srgbClr val="C00000"/>
                </a:solidFill>
                <a:latin typeface="Arial Black" panose="020B0A04020102020204" pitchFamily="34" charset="0"/>
                <a:ea typeface="Calibri"/>
              </a:rPr>
              <a:t>Приоритетный проект «Доступное дополнительное образование для детей»</a:t>
            </a:r>
            <a:r>
              <a:rPr lang="ru-RU" sz="1200" dirty="0">
                <a:solidFill>
                  <a:srgbClr val="C00000"/>
                </a:solidFill>
                <a:latin typeface="Arial Black" panose="020B0A04020102020204" pitchFamily="34" charset="0"/>
                <a:ea typeface="Calibri"/>
              </a:rPr>
              <a:t> </a:t>
            </a:r>
            <a:r>
              <a:rPr lang="ru-RU" sz="1000" dirty="0">
                <a:solidFill>
                  <a:srgbClr val="C00000"/>
                </a:solidFill>
                <a:latin typeface="Arial Black" panose="020B0A04020102020204" pitchFamily="34" charset="0"/>
                <a:ea typeface="Calibri"/>
              </a:rPr>
              <a:t>(</a:t>
            </a:r>
            <a:r>
              <a:rPr lang="ru-RU" sz="1000" spc="-100" dirty="0">
                <a:solidFill>
                  <a:srgbClr val="C00000"/>
                </a:solidFill>
                <a:latin typeface="Arial Black" panose="020B0A04020102020204" pitchFamily="34" charset="0"/>
                <a:ea typeface="Calibri"/>
              </a:rPr>
              <a:t>Протокол заседания президиума Совета при Президенте РФ по стратегическому развитию и приоритетным проектам от 30 сентября 2016 г. №11)</a:t>
            </a:r>
            <a:endParaRPr lang="ru-RU" sz="1000" spc="-1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22"/>
          <a:stretch/>
        </p:blipFill>
        <p:spPr bwMode="auto">
          <a:xfrm>
            <a:off x="1529925" y="4023504"/>
            <a:ext cx="2678302" cy="2155884"/>
          </a:xfrm>
          <a:prstGeom prst="rect">
            <a:avLst/>
          </a:prstGeom>
          <a:noFill/>
          <a:ln w="57150">
            <a:solidFill>
              <a:srgbClr val="0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ятиугольник 5"/>
          <p:cNvSpPr/>
          <p:nvPr/>
        </p:nvSpPr>
        <p:spPr>
          <a:xfrm>
            <a:off x="4386144" y="3483236"/>
            <a:ext cx="3798088" cy="3258132"/>
          </a:xfrm>
          <a:prstGeom prst="homePlate">
            <a:avLst/>
          </a:prstGeom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9CCF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86145" y="3501008"/>
            <a:ext cx="3078008" cy="1600438"/>
          </a:xfrm>
          <a:prstGeom prst="rect">
            <a:avLst/>
          </a:prstGeom>
          <a:ln w="571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C0000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Совокупность компетенций:</a:t>
            </a:r>
            <a:endParaRPr lang="ru-RU" sz="1400" dirty="0">
              <a:solidFill>
                <a:srgbClr val="C00000"/>
              </a:solidFill>
              <a:latin typeface="Arial Black" panose="020B0A04020102020204" pitchFamily="34" charset="0"/>
              <a:ea typeface="Calibri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Профессиональной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Психологической,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Технологической,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Коммуникативной,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Исследовательской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Информационной</a:t>
            </a:r>
          </a:p>
        </p:txBody>
      </p:sp>
      <p:pic>
        <p:nvPicPr>
          <p:cNvPr id="17" name="Рисунок 16" descr="http://webseminar.ucoz.ru/_pu/0/08589366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966" y="3614427"/>
            <a:ext cx="2830132" cy="299976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Прямоугольник 17"/>
          <p:cNvSpPr/>
          <p:nvPr/>
        </p:nvSpPr>
        <p:spPr>
          <a:xfrm>
            <a:off x="4413190" y="5013189"/>
            <a:ext cx="2978954" cy="1815882"/>
          </a:xfrm>
          <a:prstGeom prst="rect">
            <a:avLst/>
          </a:prstGeom>
          <a:ln w="57150">
            <a:noFill/>
          </a:ln>
        </p:spPr>
        <p:txBody>
          <a:bodyPr wrap="square">
            <a:spAutoFit/>
          </a:bodyPr>
          <a:lstStyle/>
          <a:p>
            <a:r>
              <a:rPr lang="ru-RU" sz="1400" b="1" i="1" spc="-100" dirty="0">
                <a:solidFill>
                  <a:srgbClr val="C0000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ИКТ - компетентность</a:t>
            </a:r>
            <a:r>
              <a:rPr lang="ru-RU" sz="1400" spc="-100" dirty="0">
                <a:solidFill>
                  <a:srgbClr val="00000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 – </a:t>
            </a:r>
            <a:r>
              <a:rPr lang="ru-RU" sz="1400" spc="-100" dirty="0">
                <a:solidFill>
                  <a:srgbClr val="00206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не только использование различных информационных инструментов</a:t>
            </a:r>
            <a:r>
              <a:rPr lang="ru-RU" sz="1400" b="1" spc="-100" dirty="0">
                <a:solidFill>
                  <a:srgbClr val="00206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 </a:t>
            </a:r>
            <a:r>
              <a:rPr lang="ru-RU" sz="1400" spc="-100" dirty="0">
                <a:solidFill>
                  <a:srgbClr val="00206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 (ИКТ-грамотность), но и их эффективное применение</a:t>
            </a:r>
          </a:p>
          <a:p>
            <a:r>
              <a:rPr lang="ru-RU" sz="1400" spc="-100" dirty="0">
                <a:solidFill>
                  <a:srgbClr val="00206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в педагогической деятельности</a:t>
            </a:r>
            <a:endParaRPr lang="ru-RU" sz="1400" spc="-1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2827" y="3131676"/>
            <a:ext cx="8882978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Arial Black" pitchFamily="34" charset="0"/>
                <a:ea typeface="Times New Roman"/>
              </a:rPr>
              <a:t>Цифровая компетентность педагога – целевой ориентир</a:t>
            </a:r>
            <a:endParaRPr lang="ru-RU" dirty="0">
              <a:solidFill>
                <a:schemeClr val="accent5"/>
              </a:solidFill>
              <a:latin typeface="Arial Black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6722" y="107307"/>
            <a:ext cx="8882978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Arial Black" pitchFamily="34" charset="0"/>
                <a:ea typeface="Times New Roman"/>
              </a:rPr>
              <a:t>Цифровая трансформация дополнительного образования детей</a:t>
            </a:r>
            <a:endParaRPr lang="ru-RU" dirty="0">
              <a:solidFill>
                <a:schemeClr val="accent5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89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74241" y="168941"/>
            <a:ext cx="8784976" cy="461665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r>
              <a:rPr lang="ru-RU" sz="2400" b="1" spc="-100" dirty="0">
                <a:solidFill>
                  <a:schemeClr val="bg1"/>
                </a:solidFill>
                <a:latin typeface="Arial Black" pitchFamily="34" charset="0"/>
              </a:rPr>
              <a:t>Что делать? …ЗАДУМАТЬСЯ и ОСОЗНАТЬ УГРОЗЫ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4242" y="630605"/>
            <a:ext cx="888625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spc="-100" dirty="0">
                <a:solidFill>
                  <a:srgbClr val="FF0000"/>
                </a:solidFill>
                <a:latin typeface="Arial Black" pitchFamily="34" charset="0"/>
              </a:rPr>
              <a:t>ОСВОИТЬ ИНСТРУМЕНТЫ      НАЙТИ СМЫСЛЫ      ДЕЙСТВИЯ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332490" y="717196"/>
            <a:ext cx="374892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8112224" y="717196"/>
            <a:ext cx="374892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8" t="25876" r="21363" b="25657"/>
          <a:stretch/>
        </p:blipFill>
        <p:spPr bwMode="auto">
          <a:xfrm>
            <a:off x="2279576" y="1340768"/>
            <a:ext cx="7560840" cy="5040560"/>
          </a:xfrm>
          <a:prstGeom prst="rect">
            <a:avLst/>
          </a:prstGeom>
          <a:ln w="76200">
            <a:solidFill>
              <a:schemeClr val="accent1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00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03514" y="188643"/>
            <a:ext cx="8784976" cy="646331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r>
              <a:rPr lang="ru-RU" sz="3600" b="1" spc="-100" dirty="0">
                <a:solidFill>
                  <a:schemeClr val="bg1"/>
                </a:solidFill>
                <a:latin typeface="Arial Black" pitchFamily="34" charset="0"/>
              </a:rPr>
              <a:t>Что делать? Что изменить в ДОД?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9"/>
          <a:stretch/>
        </p:blipFill>
        <p:spPr bwMode="auto">
          <a:xfrm>
            <a:off x="1524000" y="673507"/>
            <a:ext cx="9144000" cy="491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0" b="19808"/>
          <a:stretch/>
        </p:blipFill>
        <p:spPr bwMode="auto">
          <a:xfrm>
            <a:off x="1524000" y="5454604"/>
            <a:ext cx="9144000" cy="80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72443" y="834974"/>
            <a:ext cx="5834683" cy="101566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содержание образования </a:t>
            </a:r>
          </a:p>
          <a:p>
            <a:pPr algn="ctr"/>
            <a:r>
              <a:rPr lang="ru-RU" sz="2000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(чему учить детей? какие программы разрабатывать?)</a:t>
            </a:r>
            <a:endParaRPr lang="ru-RU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03712" y="1929026"/>
            <a:ext cx="6094184" cy="707886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среду обучения (высоко технологичные </a:t>
            </a:r>
          </a:p>
          <a:p>
            <a:r>
              <a:rPr lang="ru-RU" sz="2000" b="1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креативные пространства </a:t>
            </a:r>
            <a:r>
              <a:rPr lang="ru-RU" sz="2000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)</a:t>
            </a:r>
            <a:endParaRPr lang="ru-RU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75620" y="2636913"/>
            <a:ext cx="5616624" cy="800219"/>
          </a:xfrm>
          <a:prstGeom prst="rect">
            <a:avLst/>
          </a:prstGeom>
          <a:solidFill>
            <a:srgbClr val="009999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материально-техническую базу </a:t>
            </a: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(под современные задачи)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2814" y="5571103"/>
            <a:ext cx="6048672" cy="800219"/>
          </a:xfrm>
          <a:prstGeom prst="rect">
            <a:avLst/>
          </a:prstGeom>
          <a:solidFill>
            <a:srgbClr val="008080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требования к качествам  личности, (востребованные компетенции)</a:t>
            </a:r>
            <a:r>
              <a:rPr lang="ru-RU" sz="1400" dirty="0">
                <a:solidFill>
                  <a:prstClr val="black"/>
                </a:solidFill>
                <a:latin typeface="Roboto"/>
                <a:ea typeface="Calibri"/>
                <a:cs typeface="Times New Roman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23592" y="4602036"/>
            <a:ext cx="6120680" cy="1015663"/>
          </a:xfrm>
          <a:prstGeom prst="rect">
            <a:avLst/>
          </a:prstGeom>
          <a:solidFill>
            <a:srgbClr val="0033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формы взаимодействия </a:t>
            </a:r>
          </a:p>
          <a:p>
            <a:pPr algn="ctr"/>
            <a:r>
              <a:rPr lang="ru-RU" sz="2000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«ученик-педагог» (перевернутый класс, КТД, смешанное обучение)</a:t>
            </a:r>
            <a:endParaRPr lang="ru-RU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15680" y="3328392"/>
            <a:ext cx="6382216" cy="1341906"/>
          </a:xfrm>
          <a:prstGeom prst="rect">
            <a:avLst/>
          </a:prstGeom>
          <a:solidFill>
            <a:srgbClr val="008080"/>
          </a:solidFill>
        </p:spPr>
        <p:txBody>
          <a:bodyPr wrap="square">
            <a:spAutoFit/>
          </a:bodyPr>
          <a:lstStyle/>
          <a:p>
            <a:pPr algn="just"/>
            <a:endParaRPr lang="ru-RU" sz="800" b="1" dirty="0">
              <a:solidFill>
                <a:prstClr val="white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algn="ctr"/>
            <a:r>
              <a:rPr lang="ru-RU" sz="2000" b="1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технологии и методики обучения</a:t>
            </a:r>
          </a:p>
          <a:p>
            <a:pPr algn="ctr"/>
            <a:r>
              <a:rPr lang="ru-RU" sz="1700" b="1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(выбор тех, которые направлены на самостоятельность, активность, творчество , </a:t>
            </a:r>
            <a:r>
              <a:rPr lang="ru-RU" sz="1700" b="1" dirty="0" err="1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командность</a:t>
            </a:r>
            <a:r>
              <a:rPr lang="ru-RU" sz="1700" b="1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 и др.)</a:t>
            </a:r>
            <a:r>
              <a:rPr lang="ru-RU" sz="1700" dirty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690499" y="6258195"/>
            <a:ext cx="902641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«Дополнительное образование – это перспективное пространство, где ребенок добывает знания сам»</a:t>
            </a:r>
            <a:endParaRPr lang="ru-RU" sz="1600" dirty="0">
              <a:solidFill>
                <a:prstClr val="black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78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8546" y="285728"/>
            <a:ext cx="6553200" cy="5080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Самоанализ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580664"/>
              </p:ext>
            </p:extLst>
          </p:nvPr>
        </p:nvGraphicFramePr>
        <p:xfrm>
          <a:off x="1856106" y="1449549"/>
          <a:ext cx="8786842" cy="5408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014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31"/>
          <a:stretch/>
        </p:blipFill>
        <p:spPr bwMode="auto">
          <a:xfrm>
            <a:off x="1524001" y="27"/>
            <a:ext cx="4644008" cy="4959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38" r="16682" b="991"/>
          <a:stretch/>
        </p:blipFill>
        <p:spPr bwMode="auto">
          <a:xfrm>
            <a:off x="1524001" y="4959929"/>
            <a:ext cx="4644008" cy="191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08"/>
          <a:stretch/>
        </p:blipFill>
        <p:spPr bwMode="auto">
          <a:xfrm>
            <a:off x="6240016" y="-8454"/>
            <a:ext cx="4427984" cy="5042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00" r="17291" b="16652"/>
          <a:stretch/>
        </p:blipFill>
        <p:spPr bwMode="auto">
          <a:xfrm>
            <a:off x="6240016" y="4932220"/>
            <a:ext cx="4427984" cy="119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312038" y="5754708"/>
            <a:ext cx="4345877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prstClr val="black"/>
                </a:solidFill>
                <a:latin typeface="Arial Narrow" pitchFamily="34" charset="0"/>
                <a:ea typeface="Calibri"/>
              </a:rPr>
              <a:t>14) Примерная программа воспитания  (одобрена</a:t>
            </a:r>
            <a:r>
              <a:rPr lang="ru-RU" sz="1600" b="1" dirty="0">
                <a:latin typeface="Arial Narrow" pitchFamily="34" charset="0"/>
              </a:rPr>
              <a:t> решением федерального учебно-методического объединения по общему образованию (протокол от 2 июня 2020 г. № 2/20)</a:t>
            </a:r>
            <a:endParaRPr lang="ru-RU" sz="1600" b="1" dirty="0">
              <a:solidFill>
                <a:prstClr val="black"/>
              </a:solidFill>
              <a:latin typeface="Arial Narrow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168010" y="27"/>
            <a:ext cx="72008" cy="6831913"/>
          </a:xfrm>
          <a:prstGeom prst="straightConnector1">
            <a:avLst/>
          </a:prstGeom>
          <a:ln w="76200">
            <a:solidFill>
              <a:srgbClr val="00808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20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g2.freepng.ru/20180210/qrq/kisspng-microsoft-powerpoint-3d-computer-graphics-template-3d-silhouette-3d-sketch-3d-blue-villain-5a7eab6b239f05.949241641518250859145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" t="8507" r="5152" b="9764"/>
          <a:stretch/>
        </p:blipFill>
        <p:spPr bwMode="auto">
          <a:xfrm>
            <a:off x="1524000" y="44632"/>
            <a:ext cx="9144000" cy="681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31704" y="44624"/>
            <a:ext cx="5256584" cy="707886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 Black" pitchFamily="34" charset="0"/>
                <a:ea typeface="Calibri"/>
                <a:cs typeface="Times New Roman"/>
              </a:rPr>
              <a:t>НОРМАТИВНЫЕ ПРАВОВЫЕ ДОКУМЕНТЫ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68" r="9091" b="3706"/>
          <a:stretch/>
        </p:blipFill>
        <p:spPr bwMode="auto">
          <a:xfrm>
            <a:off x="3454846" y="1700808"/>
            <a:ext cx="5377471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11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6"/>
          <a:stretch/>
        </p:blipFill>
        <p:spPr bwMode="auto">
          <a:xfrm>
            <a:off x="1503543" y="1737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1" y="-99392"/>
            <a:ext cx="925252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" t="5602" r="5354" b="10707"/>
          <a:stretch/>
        </p:blipFill>
        <p:spPr bwMode="auto">
          <a:xfrm>
            <a:off x="4655854" y="1076536"/>
            <a:ext cx="5818909" cy="50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29811" y="346666"/>
            <a:ext cx="9094044" cy="400110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spc="-100" dirty="0">
                <a:solidFill>
                  <a:srgbClr val="FFFFFF"/>
                </a:solidFill>
                <a:latin typeface="Arial Black" panose="020B0A04020102020204" pitchFamily="34" charset="0"/>
                <a:ea typeface="Calibri"/>
              </a:rPr>
              <a:t>Целевые ориентиры дополнительного образования детей</a:t>
            </a:r>
            <a:endParaRPr lang="ru-RU" sz="2000" kern="0" spc="-100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03543" y="707204"/>
            <a:ext cx="9120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rgbClr val="0000FF"/>
                </a:solidFill>
                <a:latin typeface="Arial Black" pitchFamily="34" charset="0"/>
              </a:rPr>
              <a:t>ФЗ 273-Ст.75, п.1 - </a:t>
            </a:r>
            <a:r>
              <a:rPr lang="ru-RU" dirty="0">
                <a:solidFill>
                  <a:srgbClr val="0000FF"/>
                </a:solidFill>
                <a:latin typeface="Arial Black" pitchFamily="34" charset="0"/>
              </a:rPr>
              <a:t>Дополнительное образование детей и взрослых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98330" y="1102781"/>
            <a:ext cx="1963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itchFamily="34" charset="0"/>
              </a:rPr>
              <a:t>Направлено</a:t>
            </a:r>
          </a:p>
          <a:p>
            <a:pPr algn="ctr"/>
            <a:r>
              <a:rPr lang="ru-RU" dirty="0">
                <a:latin typeface="Arial Black" pitchFamily="34" charset="0"/>
              </a:rPr>
              <a:t> на: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472267" y="1225864"/>
            <a:ext cx="2151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itchFamily="34" charset="0"/>
              </a:rPr>
              <a:t>Обеспечивает:</a:t>
            </a:r>
            <a:r>
              <a:rPr lang="ru-RU" sz="2000" dirty="0">
                <a:latin typeface="Arial Black" pitchFamily="34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83832" y="2276885"/>
            <a:ext cx="19442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1500" dirty="0">
                <a:solidFill>
                  <a:prstClr val="black"/>
                </a:solidFill>
                <a:latin typeface="Arial Black" pitchFamily="34" charset="0"/>
              </a:rPr>
              <a:t>формирование и развитие творческих способностей детей и взрослых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462046" y="1102767"/>
            <a:ext cx="203093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schemeClr val="bg1"/>
                </a:solidFill>
                <a:latin typeface="Arial Black" pitchFamily="34" charset="0"/>
              </a:rPr>
              <a:t>формирование культуры здорового и безопасного образа жизни, </a:t>
            </a:r>
          </a:p>
          <a:p>
            <a:pPr lvl="0" algn="ctr"/>
            <a:r>
              <a:rPr lang="ru-RU" sz="1400" dirty="0">
                <a:solidFill>
                  <a:schemeClr val="bg1"/>
                </a:solidFill>
                <a:latin typeface="Arial Black" pitchFamily="34" charset="0"/>
              </a:rPr>
              <a:t>укрепление здоровья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163601" y="4437139"/>
            <a:ext cx="1800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 Black" pitchFamily="34" charset="0"/>
              </a:rPr>
              <a:t>организацию свободного времени</a:t>
            </a:r>
          </a:p>
          <a:p>
            <a:pPr algn="ctr"/>
            <a:r>
              <a:rPr lang="ru-RU" sz="1600" dirty="0">
                <a:latin typeface="Arial Black" pitchFamily="34" charset="0"/>
              </a:rPr>
              <a:t>детей</a:t>
            </a:r>
          </a:p>
          <a:p>
            <a:pPr algn="ctr"/>
            <a:endParaRPr lang="ru-RU" sz="1600" dirty="0">
              <a:latin typeface="Arial Black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55854" y="6151300"/>
            <a:ext cx="5818909" cy="7386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schemeClr val="bg1"/>
                </a:solidFill>
                <a:latin typeface="Arial Black" pitchFamily="34" charset="0"/>
              </a:rPr>
              <a:t>удовлетворение их индивидуальных потребностей в интеллектуальном, нравственном и физическом совершенствовании,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492977" y="2390324"/>
            <a:ext cx="19641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 Black" pitchFamily="34" charset="0"/>
              </a:rPr>
              <a:t>адаптацию к жизни в обществе</a:t>
            </a:r>
          </a:p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671974" y="2880939"/>
            <a:ext cx="201640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white"/>
                </a:solidFill>
                <a:latin typeface="Arial Black" pitchFamily="34" charset="0"/>
              </a:rPr>
              <a:t>выявление и поддержку детей, проявивших выдающиеся способности</a:t>
            </a:r>
            <a:endParaRPr lang="ru-RU" sz="1600" dirty="0"/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7680178" y="4437139"/>
            <a:ext cx="2664296" cy="1714187"/>
          </a:xfrm>
          <a:prstGeom prst="wedgeRectCallout">
            <a:avLst>
              <a:gd name="adj1" fmla="val -72474"/>
              <a:gd name="adj2" fmla="val 49830"/>
            </a:avLst>
          </a:prstGeom>
          <a:gradFill flip="none" rotWithShape="1">
            <a:gsLst>
              <a:gs pos="0">
                <a:srgbClr val="D60093"/>
              </a:gs>
              <a:gs pos="78897">
                <a:srgbClr val="FF0000"/>
              </a:gs>
              <a:gs pos="63616">
                <a:srgbClr val="CC3399"/>
              </a:gs>
              <a:gs pos="44716">
                <a:srgbClr val="FF0000"/>
              </a:gs>
              <a:gs pos="29000">
                <a:srgbClr val="D60093"/>
              </a:gs>
              <a:gs pos="16000">
                <a:srgbClr val="FF0000"/>
              </a:gs>
              <a:gs pos="100000">
                <a:srgbClr val="D60093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595687" y="4972487"/>
            <a:ext cx="27945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 Black" pitchFamily="34" charset="0"/>
              </a:rPr>
              <a:t>профессиональную ориентацию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237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3" t="11017" r="3646" b="9912"/>
          <a:stretch/>
        </p:blipFill>
        <p:spPr bwMode="auto">
          <a:xfrm>
            <a:off x="1524014" y="7246"/>
            <a:ext cx="9143999" cy="6850757"/>
          </a:xfrm>
          <a:prstGeom prst="rect">
            <a:avLst/>
          </a:prstGeom>
          <a:noFill/>
          <a:ln w="57150">
            <a:solidFill>
              <a:srgbClr val="0066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5" t="18278" r="2473" b="16465"/>
          <a:stretch/>
        </p:blipFill>
        <p:spPr bwMode="auto">
          <a:xfrm>
            <a:off x="1524014" y="2276898"/>
            <a:ext cx="3059831" cy="215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83832" y="116646"/>
            <a:ext cx="4824537" cy="1200329"/>
          </a:xfrm>
          <a:prstGeom prst="rect">
            <a:avLst/>
          </a:prstGeom>
          <a:solidFill>
            <a:srgbClr val="CC66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kern="0" spc="-100" dirty="0">
                <a:solidFill>
                  <a:prstClr val="white"/>
                </a:solidFill>
                <a:latin typeface="Arial Black" panose="020B0A04020102020204" pitchFamily="34" charset="0"/>
                <a:ea typeface="Times New Roman"/>
                <a:cs typeface="Times New Roman"/>
              </a:rPr>
              <a:t>Образовательная деятельность – деятельность по реализации образовательных программ , которые определяют содержание образования </a:t>
            </a:r>
            <a:endParaRPr lang="ru-RU" kern="0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97447" y="578296"/>
            <a:ext cx="1018227" cy="338554"/>
          </a:xfrm>
          <a:prstGeom prst="rect">
            <a:avLst/>
          </a:prstGeom>
          <a:solidFill>
            <a:srgbClr val="CC6600"/>
          </a:solidFill>
        </p:spPr>
        <p:txBody>
          <a:bodyPr wrap="none">
            <a:spAutoFit/>
          </a:bodyPr>
          <a:lstStyle/>
          <a:p>
            <a:r>
              <a:rPr lang="ru-RU" sz="1600" kern="0" spc="-100" dirty="0">
                <a:solidFill>
                  <a:prstClr val="white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Ст.2, п.7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92900" y="5791619"/>
            <a:ext cx="1122423" cy="369332"/>
          </a:xfrm>
          <a:prstGeom prst="rect">
            <a:avLst/>
          </a:prstGeom>
          <a:solidFill>
            <a:srgbClr val="CCCC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kern="0" spc="-100" dirty="0">
                <a:solidFill>
                  <a:srgbClr val="2D572C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 Ст.  12  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83832" y="1703565"/>
            <a:ext cx="6005302" cy="317009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prstClr val="white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Дополнительное образование </a:t>
            </a:r>
            <a:r>
              <a:rPr lang="ru-RU" sz="2000" b="1" dirty="0">
                <a:solidFill>
                  <a:prstClr val="white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- вид образования, который направлен на всестороннее удовлетворение образовательных потребностей человека в интеллектуальном, духовно-нравственном, физическом и (или) профессиональном совершенствовании и не сопровождается повышением </a:t>
            </a:r>
            <a:r>
              <a:rPr lang="ru-RU" sz="2000" b="1" i="1" dirty="0">
                <a:solidFill>
                  <a:prstClr val="white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уровня образования</a:t>
            </a:r>
            <a:endParaRPr lang="ru-RU" sz="2000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97447" y="3103921"/>
            <a:ext cx="1276311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kern="0" spc="-100" dirty="0">
                <a:solidFill>
                  <a:srgbClr val="2D572C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Ст.2, п.14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83832" y="5413238"/>
            <a:ext cx="4834623" cy="1200329"/>
          </a:xfrm>
          <a:prstGeom prst="rect">
            <a:avLst/>
          </a:prstGeom>
          <a:solidFill>
            <a:srgbClr val="CCCC00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pc="-100" dirty="0">
                <a:solidFill>
                  <a:prstClr val="black"/>
                </a:solidFill>
                <a:latin typeface="Arial Black" pitchFamily="34" charset="0"/>
                <a:cs typeface="Times New Roman" pitchFamily="18" charset="0"/>
              </a:rPr>
              <a:t>Образовательные программы </a:t>
            </a:r>
            <a:r>
              <a:rPr lang="ru-RU" b="1" spc="-100" dirty="0">
                <a:solidFill>
                  <a:prstClr val="black"/>
                </a:solidFill>
                <a:latin typeface="Arial Black" pitchFamily="34" charset="0"/>
                <a:cs typeface="Times New Roman" pitchFamily="18" charset="0"/>
              </a:rPr>
              <a:t>самостоятельно разрабатываются и утверждаются образовательными организациями</a:t>
            </a:r>
          </a:p>
        </p:txBody>
      </p:sp>
    </p:spTree>
    <p:extLst>
      <p:ext uri="{BB962C8B-B14F-4D97-AF65-F5344CB8AC3E}">
        <p14:creationId xmlns:p14="http://schemas.microsoft.com/office/powerpoint/2010/main" val="161030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3" t="11017" r="3646" b="9912"/>
          <a:stretch/>
        </p:blipFill>
        <p:spPr bwMode="auto">
          <a:xfrm>
            <a:off x="1524014" y="7246"/>
            <a:ext cx="9143999" cy="6850757"/>
          </a:xfrm>
          <a:prstGeom prst="rect">
            <a:avLst/>
          </a:prstGeom>
          <a:noFill/>
          <a:ln w="57150">
            <a:solidFill>
              <a:srgbClr val="0066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5" t="18278" r="2473" b="16465"/>
          <a:stretch/>
        </p:blipFill>
        <p:spPr bwMode="auto">
          <a:xfrm>
            <a:off x="1524014" y="2276898"/>
            <a:ext cx="3059831" cy="215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35965" y="85317"/>
            <a:ext cx="5072417" cy="1569660"/>
          </a:xfrm>
          <a:prstGeom prst="rect">
            <a:avLst/>
          </a:prstGeom>
          <a:solidFill>
            <a:srgbClr val="CC6600"/>
          </a:solidFill>
        </p:spPr>
        <p:txBody>
          <a:bodyPr wrap="square">
            <a:spAutoFit/>
          </a:bodyPr>
          <a:lstStyle/>
          <a:p>
            <a:r>
              <a:rPr lang="ru-RU" altLang="ru-RU" sz="1600" dirty="0">
                <a:solidFill>
                  <a:prstClr val="white"/>
                </a:solidFill>
                <a:latin typeface="Arial Black" pitchFamily="34" charset="0"/>
              </a:rPr>
              <a:t>Образовательные организации свободны в определении содержания образования, выборе учебно-методического обеспечения, образовательных технологий по реализуемым ими образовательным программам</a:t>
            </a:r>
            <a:endParaRPr lang="ru-RU" sz="1600" kern="0" spc="-100" dirty="0">
              <a:solidFill>
                <a:prstClr val="white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24006" y="1844838"/>
            <a:ext cx="3456385" cy="1323439"/>
          </a:xfrm>
          <a:prstGeom prst="rect">
            <a:avLst/>
          </a:prstGeom>
          <a:solidFill>
            <a:srgbClr val="FF9900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spc="-100" dirty="0">
                <a:solidFill>
                  <a:prstClr val="white"/>
                </a:solidFill>
                <a:latin typeface="Arial Black" pitchFamily="34" charset="0"/>
                <a:cs typeface="Times New Roman" pitchFamily="18" charset="0"/>
              </a:rPr>
              <a:t>Дополнительные общеобразовательные программы подразделяются на общеразвивающие  и предпрофессиональные</a:t>
            </a:r>
            <a:endParaRPr lang="ru-RU" sz="1600" kern="0" spc="-100" dirty="0">
              <a:solidFill>
                <a:prstClr val="white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51999" y="3354245"/>
            <a:ext cx="3960439" cy="1569660"/>
          </a:xfrm>
          <a:prstGeom prst="rect">
            <a:avLst/>
          </a:prstGeom>
          <a:solidFill>
            <a:srgbClr val="009999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kern="0" spc="-100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Содержание ДОП и сроки обучения по ним определяются образовательной программой, </a:t>
            </a:r>
            <a:r>
              <a:rPr lang="ru-RU" sz="1600" i="1" kern="0" spc="-100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разработанной и  утвержденной организацией</a:t>
            </a:r>
            <a:r>
              <a:rPr lang="ru-RU" sz="1600" kern="0" spc="-100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, осуществляющей образовательную деятельность</a:t>
            </a:r>
            <a:endParaRPr lang="ru-RU" sz="1600" kern="0" spc="-100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90348" y="4093052"/>
            <a:ext cx="1133644" cy="338554"/>
          </a:xfrm>
          <a:prstGeom prst="rect">
            <a:avLst/>
          </a:prstGeom>
          <a:solidFill>
            <a:srgbClr val="009999"/>
          </a:solidFill>
        </p:spPr>
        <p:txBody>
          <a:bodyPr wrap="none">
            <a:spAutoFit/>
          </a:bodyPr>
          <a:lstStyle/>
          <a:p>
            <a:r>
              <a:rPr lang="ru-RU" sz="1600" kern="0" dirty="0">
                <a:solidFill>
                  <a:srgbClr val="000000"/>
                </a:solidFill>
                <a:latin typeface="Arial Black" pitchFamily="34" charset="0"/>
                <a:ea typeface="Calibri"/>
              </a:rPr>
              <a:t>Ст.75-4.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66296" y="574701"/>
            <a:ext cx="1276311" cy="369332"/>
          </a:xfrm>
          <a:prstGeom prst="rect">
            <a:avLst/>
          </a:prstGeom>
          <a:solidFill>
            <a:srgbClr val="CC6600"/>
          </a:solidFill>
        </p:spPr>
        <p:txBody>
          <a:bodyPr wrap="none">
            <a:spAutoFit/>
          </a:bodyPr>
          <a:lstStyle/>
          <a:p>
            <a:r>
              <a:rPr lang="ru-RU" kern="0" spc="-100" dirty="0">
                <a:solidFill>
                  <a:prstClr val="white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Ст.28, п.2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43872" y="2266227"/>
            <a:ext cx="1080120" cy="369332"/>
          </a:xfrm>
          <a:prstGeom prst="rect">
            <a:avLst/>
          </a:prstGeom>
          <a:solidFill>
            <a:srgbClr val="FF9900"/>
          </a:solidFill>
        </p:spPr>
        <p:txBody>
          <a:bodyPr wrap="square">
            <a:spAutoFit/>
          </a:bodyPr>
          <a:lstStyle/>
          <a:p>
            <a:pPr algn="ctr"/>
            <a:r>
              <a:rPr lang="ru-RU" spc="-100" dirty="0">
                <a:solidFill>
                  <a:prstClr val="white"/>
                </a:solidFill>
                <a:latin typeface="Arial Black" pitchFamily="34" charset="0"/>
                <a:cs typeface="Times New Roman" pitchFamily="18" charset="0"/>
              </a:rPr>
              <a:t>Ст.12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66296" y="5791619"/>
            <a:ext cx="1276311" cy="369332"/>
          </a:xfrm>
          <a:prstGeom prst="rect">
            <a:avLst/>
          </a:prstGeom>
          <a:solidFill>
            <a:srgbClr val="CCCC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kern="0" spc="-100" dirty="0">
                <a:solidFill>
                  <a:srgbClr val="2D572C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Ст.95, п.6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42606" y="5314579"/>
            <a:ext cx="5065775" cy="1323439"/>
          </a:xfrm>
          <a:prstGeom prst="rect">
            <a:avLst/>
          </a:prstGeom>
          <a:solidFill>
            <a:srgbClr val="CCCC00"/>
          </a:solidFill>
        </p:spPr>
        <p:txBody>
          <a:bodyPr wrap="square">
            <a:spAutoFit/>
          </a:bodyPr>
          <a:lstStyle/>
          <a:p>
            <a:r>
              <a:rPr lang="ru-RU" altLang="ru-RU" sz="1600" dirty="0">
                <a:solidFill>
                  <a:prstClr val="black"/>
                </a:solidFill>
                <a:latin typeface="Arial Black" pitchFamily="34" charset="0"/>
              </a:rPr>
              <a:t>Результаты независимой оценки качества образования не влекут за собой приостановление или аннулирование лицензии на осуществление образовательной деятельности </a:t>
            </a:r>
            <a:endParaRPr lang="ru-RU" sz="1600" dirty="0">
              <a:solidFill>
                <a:prstClr val="black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9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75"/>
          <a:stretch/>
        </p:blipFill>
        <p:spPr bwMode="auto">
          <a:xfrm>
            <a:off x="1524000" y="1609"/>
            <a:ext cx="9144000" cy="6856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1" y="546725"/>
            <a:ext cx="5688633" cy="866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5699" y="1772830"/>
            <a:ext cx="5400600" cy="4962897"/>
          </a:xfrm>
          <a:prstGeom prst="rect">
            <a:avLst/>
          </a:prstGeom>
          <a:noFill/>
          <a:ln w="76200" cap="flat" cmpd="sng" algn="ctr">
            <a:noFill/>
            <a:prstDash val="solid"/>
          </a:ln>
          <a:effectLst/>
          <a:ex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/>
            </a:pPr>
            <a:r>
              <a:rPr lang="ru-RU" sz="2400" b="1" kern="0" spc="-100" dirty="0">
                <a:solidFill>
                  <a:prstClr val="white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cs typeface="Times New Roman" pitchFamily="18" charset="0"/>
              </a:rPr>
              <a:t>Образовательная программа </a:t>
            </a:r>
            <a:r>
              <a:rPr lang="ru-RU" sz="2000" kern="0" spc="-100" dirty="0">
                <a:solidFill>
                  <a:prstClr val="white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-  </a:t>
            </a:r>
            <a:r>
              <a:rPr lang="ru-RU" sz="1950" kern="0" spc="-100" dirty="0">
                <a:solidFill>
                  <a:prstClr val="white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комплекс основных характеристик образования (объем, содержание, планируемые результаты), организационно-педагогических условий, который представлен в виде, учебного плана, календарного учебного графика, рабочих программ учебных предметов, курсов, дисциплин (модулей), </a:t>
            </a:r>
            <a:r>
              <a:rPr lang="ru-RU" sz="1950" u="sng" kern="0" spc="-100" dirty="0">
                <a:solidFill>
                  <a:prstClr val="white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иных компонентов</a:t>
            </a:r>
            <a:r>
              <a:rPr lang="ru-RU" sz="1950" kern="0" spc="-100" dirty="0">
                <a:solidFill>
                  <a:prstClr val="white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, оценочных и методических материалов, а также в случаях, предусмотренных настоящим ФЗ, в виде рабочей программы воспитания, календарного плана воспитательной работы, форм аттестации.</a:t>
            </a:r>
            <a:endParaRPr lang="ru-RU" sz="1950" kern="0" spc="-100" dirty="0">
              <a:solidFill>
                <a:prstClr val="white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35337" y="1212721"/>
            <a:ext cx="12250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spc="-100" dirty="0">
                <a:solidFill>
                  <a:prstClr val="black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ст.2, п.9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08168" y="192778"/>
            <a:ext cx="2592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kern="0" spc="-100" dirty="0">
                <a:solidFill>
                  <a:prstClr val="white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комплекс основных характеристик образования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97969" y="3789040"/>
            <a:ext cx="27363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kern="0" spc="-100" dirty="0">
                <a:solidFill>
                  <a:prstClr val="white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организационно-педагогические условия </a:t>
            </a:r>
            <a:endParaRPr lang="ru-RU" sz="22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90581" y="5877299"/>
            <a:ext cx="19960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kern="0" spc="-100" dirty="0">
                <a:solidFill>
                  <a:prstClr val="white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формы</a:t>
            </a:r>
          </a:p>
          <a:p>
            <a:pPr algn="r"/>
            <a:r>
              <a:rPr lang="ru-RU" sz="2400" kern="0" spc="-100" dirty="0">
                <a:solidFill>
                  <a:prstClr val="white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аттестации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3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0" t="14652" r="32912" b="5640"/>
          <a:stretch/>
        </p:blipFill>
        <p:spPr bwMode="auto">
          <a:xfrm>
            <a:off x="1567733" y="97330"/>
            <a:ext cx="4240249" cy="6665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0" t="19048" r="37966" b="16044"/>
          <a:stretch/>
        </p:blipFill>
        <p:spPr bwMode="auto">
          <a:xfrm>
            <a:off x="5826333" y="226337"/>
            <a:ext cx="4248472" cy="63367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775" y="1664914"/>
            <a:ext cx="6797474" cy="5098106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51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8" t="29408" r="25909" b="23905"/>
          <a:stretch/>
        </p:blipFill>
        <p:spPr bwMode="auto">
          <a:xfrm>
            <a:off x="1524003" y="0"/>
            <a:ext cx="9140044" cy="685800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28457" y="4564361"/>
            <a:ext cx="4392488" cy="923330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Рабочая программа воспитания</a:t>
            </a:r>
          </a:p>
          <a:p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Календарный план воспитательной работы</a:t>
            </a:r>
          </a:p>
        </p:txBody>
      </p:sp>
      <p:sp>
        <p:nvSpPr>
          <p:cNvPr id="2" name="Дуга 1"/>
          <p:cNvSpPr/>
          <p:nvPr/>
        </p:nvSpPr>
        <p:spPr>
          <a:xfrm>
            <a:off x="1631506" y="0"/>
            <a:ext cx="8496944" cy="936104"/>
          </a:xfrm>
          <a:prstGeom prst="arc">
            <a:avLst>
              <a:gd name="adj1" fmla="val 16200000"/>
              <a:gd name="adj2" fmla="val 16171318"/>
            </a:avLst>
          </a:prstGeom>
          <a:ln w="571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Дуга 4"/>
          <p:cNvSpPr/>
          <p:nvPr/>
        </p:nvSpPr>
        <p:spPr>
          <a:xfrm>
            <a:off x="1524001" y="2708920"/>
            <a:ext cx="8496944" cy="936104"/>
          </a:xfrm>
          <a:prstGeom prst="arc">
            <a:avLst>
              <a:gd name="adj1" fmla="val 16200000"/>
              <a:gd name="adj2" fmla="val 16171318"/>
            </a:avLst>
          </a:prstGeom>
          <a:ln w="571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66639" y="4425875"/>
            <a:ext cx="576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spc="-100" dirty="0">
                <a:solidFill>
                  <a:srgbClr val="C00000"/>
                </a:solidFill>
                <a:latin typeface="Arial Black" pitchFamily="34" charset="0"/>
                <a:ea typeface="Times New Roman"/>
                <a:cs typeface="Times New Roman"/>
              </a:rPr>
              <a:t>?</a:t>
            </a:r>
            <a:endParaRPr lang="ru-RU" sz="7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1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462" t="24769" r="27461" b="13009"/>
          <a:stretch/>
        </p:blipFill>
        <p:spPr>
          <a:xfrm>
            <a:off x="2401493" y="2956"/>
            <a:ext cx="8548729" cy="663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5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110" t="19012" r="26651" b="7049"/>
          <a:stretch/>
        </p:blipFill>
        <p:spPr>
          <a:xfrm>
            <a:off x="2223911" y="202152"/>
            <a:ext cx="7239694" cy="665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1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8546" y="285728"/>
            <a:ext cx="6553200" cy="5080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Самоанализ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1881158" y="1285859"/>
          <a:ext cx="8786842" cy="5408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052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Дополнительное образование детей и взрослых направлено на: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9"/>
            <a:ext cx="9474896" cy="124040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формирование и развитие творческих способностей детей и взрослых, удовлетворение их индивидуальных потребностей в интеллектуальном, нравственном и физическом совершенствовании, формирование культуры здорового и безопасного образа жизни, укрепление здоровья, организацию их свободного времени.                                                                                            (ФЗ ст.75, п.1)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3982" y="3278969"/>
            <a:ext cx="104760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/>
            <a:r>
              <a:rPr lang="ru-RU" sz="2000" dirty="0" smtClean="0"/>
              <a:t>Дополнительное образование детей обеспечивает (ФЗ ст.75, п.1): </a:t>
            </a:r>
          </a:p>
          <a:p>
            <a:pPr indent="361950"/>
            <a:r>
              <a:rPr lang="ru-RU" sz="2000" dirty="0" smtClean="0"/>
              <a:t>- их адаптацию к жизни в обществе, </a:t>
            </a:r>
          </a:p>
          <a:p>
            <a:pPr indent="361950"/>
            <a:r>
              <a:rPr lang="ru-RU" sz="2000" dirty="0" smtClean="0"/>
              <a:t>- профессиональную ориентацию, </a:t>
            </a:r>
          </a:p>
          <a:p>
            <a:pPr indent="361950"/>
            <a:r>
              <a:rPr lang="ru-RU" sz="2000" dirty="0" smtClean="0"/>
              <a:t>- выявление и поддержку детей, проявивших выдающиеся способности.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6638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231" t="18479" r="27384" b="20393"/>
          <a:stretch/>
        </p:blipFill>
        <p:spPr>
          <a:xfrm>
            <a:off x="1693333" y="20241"/>
            <a:ext cx="9025233" cy="683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98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748169" y="116659"/>
            <a:ext cx="8784976" cy="584775"/>
          </a:xfrm>
          <a:prstGeom prst="rect">
            <a:avLst/>
          </a:prstGeom>
          <a:solidFill>
            <a:srgbClr val="00808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cap="all" spc="-100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Концепция  развития  дополнительного  образования </a:t>
            </a:r>
          </a:p>
          <a:p>
            <a:pPr algn="ctr"/>
            <a:r>
              <a:rPr lang="ru-RU" sz="1600" b="1" cap="all" spc="-100" dirty="0">
                <a:solidFill>
                  <a:prstClr val="white"/>
                </a:solidFill>
                <a:latin typeface="Arial Black" pitchFamily="34" charset="0"/>
                <a:cs typeface="Times New Roman"/>
              </a:rPr>
              <a:t>(</a:t>
            </a:r>
            <a:r>
              <a:rPr lang="ru-RU" sz="1600" b="1" spc="-100" dirty="0">
                <a:solidFill>
                  <a:prstClr val="white"/>
                </a:solidFill>
                <a:latin typeface="Arial Black" pitchFamily="34" charset="0"/>
                <a:cs typeface="Times New Roman"/>
              </a:rPr>
              <a:t>от 4 сентября 2014 г. № 1726-р)</a:t>
            </a:r>
            <a:endParaRPr lang="ru-RU" sz="1600" b="1" spc="-100" dirty="0">
              <a:solidFill>
                <a:prstClr val="white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  <p:pic>
        <p:nvPicPr>
          <p:cNvPr id="7172" name="Picture 4" descr="https://st2.depositphotos.com/1004907/7848/i/950/depositphotos_78486766-stock-photo-three-blank-inward-relationship-busine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88550"/>
            <a:ext cx="9144000" cy="455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48169" y="701420"/>
            <a:ext cx="8784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определена его миссия наиболее полного обеспечения права человека на развитие и свободный выбор различных видов деятельности, в которых происходит личностное развитие, </a:t>
            </a:r>
            <a:r>
              <a:rPr lang="ru-RU" b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профессиональное самоопределение</a:t>
            </a:r>
            <a:r>
              <a:rPr lang="ru-RU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 и позитивная социализация детей и подростков</a:t>
            </a:r>
            <a:endParaRPr lang="ru-RU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63852" y="2290156"/>
            <a:ext cx="2700300" cy="1477328"/>
          </a:xfrm>
          <a:prstGeom prst="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18000">
                <a:schemeClr val="accent3">
                  <a:lumMod val="50000"/>
                </a:schemeClr>
              </a:gs>
              <a:gs pos="97500">
                <a:schemeClr val="accent3">
                  <a:lumMod val="75000"/>
                </a:schemeClr>
              </a:gs>
              <a:gs pos="68611">
                <a:schemeClr val="accent3">
                  <a:lumMod val="50000"/>
                </a:schemeClr>
              </a:gs>
              <a:gs pos="46000">
                <a:schemeClr val="accent3">
                  <a:lumMod val="75000"/>
                </a:schemeClr>
              </a:gs>
            </a:gsLst>
            <a:path path="circle">
              <a:fillToRect l="100000" t="100000"/>
            </a:path>
          </a:gra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 Black" pitchFamily="34" charset="0"/>
              </a:rPr>
              <a:t>развитие инновационного потенциала общества</a:t>
            </a:r>
          </a:p>
          <a:p>
            <a:pPr algn="ctr"/>
            <a:endParaRPr lang="ru-RU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5840" y="5157219"/>
            <a:ext cx="2808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prstClr val="black"/>
                </a:solidFill>
                <a:latin typeface="Arial Black" pitchFamily="34" charset="0"/>
              </a:rPr>
              <a:t>ЦЕЛИ</a:t>
            </a:r>
            <a:endParaRPr lang="ru-RU" sz="60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1" y="3477780"/>
            <a:ext cx="2699792" cy="2031325"/>
          </a:xfrm>
          <a:prstGeom prst="rect">
            <a:avLst/>
          </a:prstGeom>
          <a:gradFill flip="none" rotWithShape="1">
            <a:gsLst>
              <a:gs pos="0">
                <a:srgbClr val="FF9933"/>
              </a:gs>
              <a:gs pos="18000">
                <a:schemeClr val="accent6">
                  <a:lumMod val="75000"/>
                </a:schemeClr>
              </a:gs>
              <a:gs pos="97500">
                <a:schemeClr val="accent6">
                  <a:lumMod val="75000"/>
                </a:schemeClr>
              </a:gs>
              <a:gs pos="68611">
                <a:schemeClr val="accent6">
                  <a:lumMod val="50000"/>
                </a:schemeClr>
              </a:gs>
              <a:gs pos="46000">
                <a:srgbClr val="FF9933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 Black" pitchFamily="34" charset="0"/>
              </a:rPr>
              <a:t>обеспечение прав ребенка на развитие, личностное самоопределение и самореализацию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68208" y="3489538"/>
            <a:ext cx="2699792" cy="2031325"/>
          </a:xfrm>
          <a:prstGeom prst="rect">
            <a:avLst/>
          </a:prstGeom>
          <a:gradFill>
            <a:gsLst>
              <a:gs pos="0">
                <a:srgbClr val="C00000"/>
              </a:gs>
              <a:gs pos="18000">
                <a:srgbClr val="FF0000"/>
              </a:gs>
              <a:gs pos="97500">
                <a:srgbClr val="C00000"/>
              </a:gs>
              <a:gs pos="68611">
                <a:srgbClr val="FF0000"/>
              </a:gs>
              <a:gs pos="46000">
                <a:srgbClr val="C00000"/>
              </a:gs>
            </a:gsLst>
            <a:path path="circle">
              <a:fillToRect l="100000" t="100000"/>
            </a:path>
          </a:gra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white"/>
                </a:solidFill>
                <a:latin typeface="Arial Black" pitchFamily="34" charset="0"/>
              </a:rPr>
              <a:t>расширение возможностей для удовлетворения разнообразных интересов детей и их семей в сфере образования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8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430" t="12076" r="20387" b="8475"/>
          <a:stretch/>
        </p:blipFill>
        <p:spPr>
          <a:xfrm>
            <a:off x="1902726" y="173472"/>
            <a:ext cx="9001835" cy="668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31506" y="3700"/>
            <a:ext cx="8928992" cy="400110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spc="-100" dirty="0">
                <a:solidFill>
                  <a:srgbClr val="FFFFFF"/>
                </a:solidFill>
                <a:latin typeface="Arial Black" panose="020B0A04020102020204" pitchFamily="34" charset="0"/>
                <a:ea typeface="Calibri"/>
              </a:rPr>
              <a:t>Целевые ориентиры дополнительного образования детей</a:t>
            </a:r>
            <a:endParaRPr lang="ru-RU" sz="2000" kern="0" spc="-100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" t="9912" r="1921" b="27116"/>
          <a:stretch/>
        </p:blipFill>
        <p:spPr bwMode="auto">
          <a:xfrm>
            <a:off x="1703512" y="403837"/>
            <a:ext cx="8979302" cy="4790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47840" y="2060875"/>
            <a:ext cx="231144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Arial Black" pitchFamily="34" charset="0"/>
              </a:rPr>
              <a:t>создание условий для участия семьи и общественности в управлении развитием системы ДОД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60706" y="405396"/>
            <a:ext cx="2699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Arial Black" pitchFamily="34" charset="0"/>
              </a:rPr>
              <a:t>развитие персонального ДО как ресурса мотивации личности к познанию, творчеству, труду, искусству и спорту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27850" y="476695"/>
            <a:ext cx="27363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prstClr val="black"/>
                </a:solidFill>
                <a:latin typeface="Arial Black" pitchFamily="34" charset="0"/>
              </a:rPr>
              <a:t>проектирование мотивирующих образовательных сред как необходимого условия "социальной ситуации развития" подрастающих поколений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40440" y="2065464"/>
            <a:ext cx="28275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Arial Black" pitchFamily="34" charset="0"/>
              </a:rPr>
              <a:t>интеграция ДО и ОО, направленная на расширение вариативности и индивидуализации системы образования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68208" y="3804172"/>
            <a:ext cx="2699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Arial Black" pitchFamily="34" charset="0"/>
              </a:rPr>
              <a:t>повышение вариативности, качества и доступности дополнительного образования для каждого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47840" y="405396"/>
            <a:ext cx="231144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Arial Black" pitchFamily="34" charset="0"/>
              </a:rPr>
              <a:t>обновление содержания ДОД в соответствии с интересами детей, потребностями семьи и общества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15881" y="3809411"/>
            <a:ext cx="22322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Arial Black" pitchFamily="34" charset="0"/>
              </a:rPr>
              <a:t>обеспечение условий для доступа каждого к глобальным знаниям и технологиям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75520" y="3717055"/>
            <a:ext cx="25922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Arial Black" pitchFamily="34" charset="0"/>
              </a:rPr>
              <a:t>развитие инфраструктуры ДОД за счет </a:t>
            </a:r>
            <a:r>
              <a:rPr lang="ru-RU" sz="1400" dirty="0" err="1">
                <a:solidFill>
                  <a:prstClr val="black"/>
                </a:solidFill>
                <a:latin typeface="Arial Black" pitchFamily="34" charset="0"/>
              </a:rPr>
              <a:t>гос.поддержки</a:t>
            </a:r>
            <a:r>
              <a:rPr lang="ru-RU" sz="1400" dirty="0">
                <a:solidFill>
                  <a:prstClr val="black"/>
                </a:solidFill>
                <a:latin typeface="Arial Black" pitchFamily="34" charset="0"/>
              </a:rPr>
              <a:t> и обеспечения инвестиционной привлекательности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9689" y="2173172"/>
            <a:ext cx="24482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Arial Black" pitchFamily="34" charset="0"/>
              </a:rPr>
              <a:t>формирование эффективной межведомственной системы управления развитием ДОД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6" name="Picture 2" descr="https://st2.depositphotos.com/4187197/6208/v/950/depositphotos_62083489-stock-illustration-horizontal-banner-set-of-colore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" t="4652" r="5039" b="74957"/>
          <a:stretch/>
        </p:blipFill>
        <p:spPr bwMode="auto">
          <a:xfrm>
            <a:off x="6132004" y="5163827"/>
            <a:ext cx="4550810" cy="169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st2.depositphotos.com/4187197/6208/v/950/depositphotos_62083489-stock-illustration-horizontal-banner-set-of-colore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" t="4652" r="5039" b="74957"/>
          <a:stretch/>
        </p:blipFill>
        <p:spPr bwMode="auto">
          <a:xfrm>
            <a:off x="1703524" y="5137870"/>
            <a:ext cx="4399895" cy="172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063554" y="5305464"/>
            <a:ext cx="3744416" cy="1384995"/>
          </a:xfrm>
          <a:prstGeom prst="rect">
            <a:avLst/>
          </a:prstGeom>
          <a:solidFill>
            <a:srgbClr val="FF9933"/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Arial Black" pitchFamily="34" charset="0"/>
              </a:rPr>
              <a:t>создание механизма финансовой поддержки права детей на участие в ДО программах независимо от места проживания, состояния здоровья, социально-экономического положения семьи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72064" y="5318428"/>
            <a:ext cx="3672408" cy="1384995"/>
          </a:xfrm>
          <a:prstGeom prst="rect">
            <a:avLst/>
          </a:prstGeom>
          <a:solidFill>
            <a:srgbClr val="FF9933"/>
          </a:solidFill>
        </p:spPr>
        <p:txBody>
          <a:bodyPr wrap="square">
            <a:spAutoFit/>
          </a:bodyPr>
          <a:lstStyle/>
          <a:p>
            <a:r>
              <a:rPr lang="ru-RU" sz="1400" spc="-100" dirty="0">
                <a:solidFill>
                  <a:prstClr val="black"/>
                </a:solidFill>
                <a:latin typeface="Arial Black" pitchFamily="34" charset="0"/>
              </a:rPr>
              <a:t>разработка инструментов оценки достижений детей и подростков, способствующих росту их самооценки и познавательных интересов в общем и ДО, диагностика мотивации достижений личности</a:t>
            </a:r>
            <a:endParaRPr lang="ru-RU" spc="-100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16200000">
            <a:off x="-1701327" y="3270055"/>
            <a:ext cx="6809678" cy="276999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cap="all" spc="-100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Концепция  развития  дополнительного  образования  </a:t>
            </a:r>
            <a:r>
              <a:rPr lang="ru-RU" sz="1100" b="1" cap="all" spc="-100" dirty="0">
                <a:solidFill>
                  <a:prstClr val="white"/>
                </a:solidFill>
                <a:latin typeface="Arial Black" pitchFamily="34" charset="0"/>
                <a:cs typeface="Times New Roman"/>
              </a:rPr>
              <a:t>(</a:t>
            </a:r>
            <a:r>
              <a:rPr lang="ru-RU" sz="1100" b="1" spc="-100" dirty="0">
                <a:solidFill>
                  <a:prstClr val="white"/>
                </a:solidFill>
                <a:latin typeface="Arial Black" pitchFamily="34" charset="0"/>
                <a:cs typeface="Times New Roman"/>
              </a:rPr>
              <a:t> 4 .09..2014 г. № 1726-р)</a:t>
            </a:r>
            <a:endParaRPr lang="ru-RU" sz="1100" b="1" spc="-100" dirty="0">
              <a:solidFill>
                <a:prstClr val="white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4696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xn--80aabfbrlk8bdbdxj.xn--p1ai/wp-content/uploads/2016/08/%D0%A4%D0%A6%D0%9F%D0%A0%D0%9E_%D0%BA%D0%BE%D0%BB%D0%BB%D0%B0%D0%B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-49696"/>
            <a:ext cx="2232248" cy="2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9"/>
          <a:stretch/>
        </p:blipFill>
        <p:spPr bwMode="auto">
          <a:xfrm>
            <a:off x="1991544" y="764707"/>
            <a:ext cx="8208912" cy="6093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575721" y="-84154"/>
            <a:ext cx="6624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-100" dirty="0">
                <a:solidFill>
                  <a:srgbClr val="1A3442"/>
                </a:solidFill>
                <a:latin typeface="Arial Black" pitchFamily="34" charset="0"/>
                <a:ea typeface="Times New Roman"/>
                <a:cs typeface="Times New Roman"/>
                <a:hlinkClick r:id="rId4"/>
              </a:rPr>
              <a:t>Федеральная целевая программа развития образования на 2016 - 2020 г., утв. постановлением Правительства РФ от 23.05.2015 г. № 497</a:t>
            </a:r>
            <a:endParaRPr lang="ru-RU" spc="-100" dirty="0">
              <a:solidFill>
                <a:prstClr val="black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0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Проблемы и перспективы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Работа с детьми, имеющими особые образовательные потребности.</a:t>
            </a:r>
          </a:p>
          <a:p>
            <a:r>
              <a:rPr lang="ru-RU" dirty="0" smtClean="0"/>
              <a:t>Работа с одаренными детьми.</a:t>
            </a:r>
          </a:p>
          <a:p>
            <a:r>
              <a:rPr lang="ru-RU" dirty="0" err="1" smtClean="0"/>
              <a:t>Профориентационная</a:t>
            </a:r>
            <a:r>
              <a:rPr lang="ru-RU" dirty="0" smtClean="0"/>
              <a:t> работа.</a:t>
            </a:r>
          </a:p>
          <a:p>
            <a:r>
              <a:rPr lang="ru-RU" dirty="0"/>
              <a:t>Проектно-исследовательская </a:t>
            </a:r>
            <a:r>
              <a:rPr lang="ru-RU" dirty="0" smtClean="0"/>
              <a:t>деятельность.</a:t>
            </a:r>
            <a:endParaRPr lang="ru-RU" dirty="0"/>
          </a:p>
          <a:p>
            <a:r>
              <a:rPr lang="ru-RU" dirty="0"/>
              <a:t>Повышение конкурентоспособности </a:t>
            </a:r>
            <a:r>
              <a:rPr lang="ru-RU" dirty="0" smtClean="0"/>
              <a:t>ученика (как </a:t>
            </a:r>
            <a:r>
              <a:rPr lang="ru-RU" dirty="0"/>
              <a:t>программа готовит </a:t>
            </a:r>
            <a:r>
              <a:rPr lang="ru-RU" dirty="0" smtClean="0"/>
              <a:t>обучающегося </a:t>
            </a:r>
            <a:r>
              <a:rPr lang="ru-RU" dirty="0"/>
              <a:t>к учебу, труду, </a:t>
            </a:r>
            <a:r>
              <a:rPr lang="ru-RU" dirty="0" smtClean="0"/>
              <a:t>жизни). </a:t>
            </a:r>
          </a:p>
          <a:p>
            <a:pPr marL="0" indent="0">
              <a:buNone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Это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позиции для анализа содержания программы.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15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ds04.infourok.ru/uploads/ex/079b/00192162-c732eb18/img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63"/>
          <a:stretch/>
        </p:blipFill>
        <p:spPr bwMode="auto">
          <a:xfrm>
            <a:off x="1525633" y="-49696"/>
            <a:ext cx="9144000" cy="6791064"/>
          </a:xfrm>
          <a:prstGeom prst="rect">
            <a:avLst/>
          </a:prstGeom>
          <a:gradFill flip="none" rotWithShape="1">
            <a:gsLst>
              <a:gs pos="0">
                <a:srgbClr val="FF9933"/>
              </a:gs>
              <a:gs pos="50000">
                <a:schemeClr val="accent6">
                  <a:lumMod val="75000"/>
                </a:schemeClr>
              </a:gs>
              <a:gs pos="100000">
                <a:srgbClr val="FF9933"/>
              </a:gs>
            </a:gsLst>
            <a:lin ang="18900000" scaled="1"/>
            <a:tileRect/>
          </a:gradFill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1082284"/>
            <a:ext cx="6984776" cy="4219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063554" y="-49696"/>
            <a:ext cx="8064896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Arial Narrow" pitchFamily="34" charset="0"/>
              </a:rPr>
              <a:t>Постановлением </a:t>
            </a:r>
            <a:r>
              <a:rPr lang="ru-RU" b="1" dirty="0">
                <a:solidFill>
                  <a:srgbClr val="4C8DAB"/>
                </a:solidFill>
                <a:latin typeface="Arial Narrow" pitchFamily="34" charset="0"/>
                <a:hlinkClick r:id="rId4"/>
              </a:rPr>
              <a:t>правительства</a:t>
            </a:r>
            <a:r>
              <a:rPr lang="ru-RU" b="1" dirty="0">
                <a:solidFill>
                  <a:srgbClr val="000000"/>
                </a:solidFill>
                <a:latin typeface="Arial Narrow" pitchFamily="34" charset="0"/>
              </a:rPr>
              <a:t> РФ от 26.12.2017 г. № 1642 государственная программа «Развитие образования» переводится на проектное управление с 2018 года. В новой </a:t>
            </a:r>
            <a:r>
              <a:rPr lang="ru-RU" b="1" dirty="0">
                <a:solidFill>
                  <a:srgbClr val="4C8DAB"/>
                </a:solidFill>
                <a:latin typeface="Arial Narrow" pitchFamily="34" charset="0"/>
                <a:hlinkClick r:id="rId5"/>
              </a:rPr>
              <a:t>редакции</a:t>
            </a:r>
            <a:r>
              <a:rPr lang="ru-RU" b="1" dirty="0">
                <a:solidFill>
                  <a:srgbClr val="000000"/>
                </a:solidFill>
                <a:latin typeface="Arial Narrow" pitchFamily="34" charset="0"/>
              </a:rPr>
              <a:t> госпрограммы определены 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три основные цели</a:t>
            </a:r>
            <a:r>
              <a:rPr lang="ru-RU" b="1" dirty="0">
                <a:solidFill>
                  <a:srgbClr val="000000"/>
                </a:solidFill>
                <a:latin typeface="Arial Narrow" pitchFamily="34" charset="0"/>
              </a:rPr>
              <a:t>: .</a:t>
            </a:r>
            <a:endParaRPr lang="ru-RU" b="1" dirty="0">
              <a:solidFill>
                <a:prstClr val="black"/>
              </a:solidFill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63554" y="866841"/>
            <a:ext cx="8064896" cy="43088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200" b="1" spc="-100" dirty="0">
                <a:solidFill>
                  <a:prstClr val="white"/>
                </a:solidFill>
                <a:latin typeface="Arial Narrow" pitchFamily="34" charset="0"/>
              </a:rPr>
              <a:t>качество образования -  доступность образования -  онлайн-образование</a:t>
            </a:r>
            <a:endParaRPr lang="ru-RU" sz="2200" spc="-100" dirty="0">
              <a:solidFill>
                <a:prstClr val="white"/>
              </a:solidFill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4846108"/>
            <a:ext cx="6984776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3" t="53022" r="10260" b="34048"/>
          <a:stretch/>
        </p:blipFill>
        <p:spPr bwMode="auto">
          <a:xfrm>
            <a:off x="1524001" y="6006566"/>
            <a:ext cx="4425638" cy="851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7" t="75000" r="10638" b="5963"/>
          <a:stretch/>
        </p:blipFill>
        <p:spPr bwMode="auto">
          <a:xfrm>
            <a:off x="5938716" y="6006566"/>
            <a:ext cx="4839856" cy="851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22735" y="4956645"/>
            <a:ext cx="585417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4F81BD">
                    <a:lumMod val="75000"/>
                  </a:srgbClr>
                </a:solidFill>
                <a:latin typeface="Arial Narrow" pitchFamily="34" charset="0"/>
              </a:rPr>
              <a:t>П     </a:t>
            </a:r>
          </a:p>
          <a:p>
            <a:r>
              <a:rPr lang="ru-RU" b="1" dirty="0">
                <a:solidFill>
                  <a:srgbClr val="4F81BD">
                    <a:lumMod val="75000"/>
                  </a:srgbClr>
                </a:solidFill>
                <a:latin typeface="Arial Narrow" pitchFamily="34" charset="0"/>
              </a:rPr>
              <a:t>ос</a:t>
            </a:r>
            <a:endParaRPr lang="ru-RU" dirty="0">
              <a:solidFill>
                <a:srgbClr val="4F81B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7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71865" y="-1"/>
            <a:ext cx="5796136" cy="1477328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spc="-100" dirty="0">
                <a:solidFill>
                  <a:prstClr val="white"/>
                </a:solidFill>
                <a:latin typeface="Arial Black" pitchFamily="34" charset="0"/>
              </a:rPr>
              <a:t>Приоритетный проект «Доступное дополнительное образование для детей» (утв. Президиумом Совета при Президенте РФ по стратегическому развитие и приоритетным проектам (от 30 ноября 2016 № 11)</a:t>
            </a:r>
            <a:endParaRPr lang="ru-RU" spc="-100" dirty="0">
              <a:solidFill>
                <a:prstClr val="white"/>
              </a:solidFill>
              <a:latin typeface="Arial Black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8" t="5315" r="5758" b="3775"/>
          <a:stretch/>
        </p:blipFill>
        <p:spPr bwMode="auto">
          <a:xfrm>
            <a:off x="1631506" y="1477333"/>
            <a:ext cx="8928992" cy="5380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3" b="46889"/>
          <a:stretch/>
        </p:blipFill>
        <p:spPr bwMode="auto">
          <a:xfrm>
            <a:off x="1539332" y="27735"/>
            <a:ext cx="3332545" cy="1449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79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1" t="7773" r="25175" b="21857"/>
          <a:stretch/>
        </p:blipFill>
        <p:spPr bwMode="auto">
          <a:xfrm>
            <a:off x="4719781" y="871931"/>
            <a:ext cx="5877806" cy="5986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https://i.pinimg.com/736x/e2/b1/60/e2b1606d39bc06aff62e9765c5ed55a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2" r="7343" b="10268"/>
          <a:stretch/>
        </p:blipFill>
        <p:spPr bwMode="auto">
          <a:xfrm>
            <a:off x="1655493" y="707886"/>
            <a:ext cx="3144364" cy="615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21768" y="871923"/>
            <a:ext cx="2502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Развитие новых компетенций и навыков 21 века</a:t>
            </a:r>
            <a:endParaRPr lang="ru-RU" b="1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46524" y="1012935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Разработать подходы к планируемым результатам обучения и их оценке</a:t>
            </a:r>
            <a:endParaRPr lang="ru-RU" sz="2000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79436" y="2421956"/>
            <a:ext cx="25443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white"/>
                </a:solidFill>
                <a:latin typeface="Arial Black" pitchFamily="34" charset="0"/>
                <a:ea typeface="Times New Roman"/>
              </a:rPr>
              <a:t>Расширение новых форм и технологий обучения</a:t>
            </a:r>
            <a:endParaRPr lang="ru-RU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65735" y="2668177"/>
            <a:ext cx="52907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Внедрить современные технологии в образовательный процесс</a:t>
            </a:r>
            <a:endParaRPr lang="ru-RU" sz="2000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11691" y="3883729"/>
            <a:ext cx="57858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Разработать актуальные программы, соответствующие современному уровню развития науки, техники, культуры и др.</a:t>
            </a:r>
            <a:endParaRPr lang="ru-RU" sz="2000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68609" y="5589254"/>
            <a:ext cx="31430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-100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Использование цифровых ресурсов и информационных сервисов</a:t>
            </a:r>
            <a:endParaRPr lang="ru-RU" spc="-1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55493" y="4005078"/>
            <a:ext cx="28563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-100" dirty="0">
                <a:solidFill>
                  <a:prstClr val="black"/>
                </a:solidFill>
                <a:latin typeface="Arial Black" pitchFamily="34" charset="0"/>
                <a:ea typeface="Times New Roman"/>
              </a:rPr>
              <a:t>Формирование нового содержания дополнительного образования</a:t>
            </a:r>
            <a:endParaRPr lang="ru-RU" spc="-1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46522" y="5445251"/>
            <a:ext cx="5604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Разрабатывать дистанционные ДОП, включать в ДОП цифровые инструменты в образовательном процессе</a:t>
            </a:r>
            <a:endParaRPr lang="ru-RU" sz="2000" dirty="0">
              <a:solidFill>
                <a:prstClr val="white"/>
              </a:solidFill>
              <a:latin typeface="Arial Black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50150" y="13575"/>
            <a:ext cx="9144000" cy="646331"/>
          </a:xfrm>
          <a:prstGeom prst="rect">
            <a:avLst/>
          </a:prstGeom>
          <a:solidFill>
            <a:schemeClr val="bg1"/>
          </a:solidFill>
          <a:ln w="76200">
            <a:solidFill>
              <a:srgbClr val="0099CC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spc="-100" dirty="0">
                <a:solidFill>
                  <a:srgbClr val="0099CC"/>
                </a:solidFill>
                <a:latin typeface="Arial Black" panose="020B0A04020102020204" pitchFamily="34" charset="0"/>
                <a:ea typeface="Calibri"/>
              </a:rPr>
              <a:t>Целевые ориентиры дополнительного образования детей </a:t>
            </a:r>
            <a:r>
              <a:rPr lang="ru-RU" sz="1600" b="1" kern="0" spc="-100" dirty="0">
                <a:solidFill>
                  <a:srgbClr val="0099CC"/>
                </a:solidFill>
                <a:latin typeface="Arial Black" panose="020B0A04020102020204" pitchFamily="34" charset="0"/>
                <a:ea typeface="Calibri"/>
              </a:rPr>
              <a:t>Приоритетного проекта </a:t>
            </a:r>
            <a:r>
              <a:rPr lang="ru-RU" sz="1600" b="1" spc="-100" dirty="0">
                <a:solidFill>
                  <a:srgbClr val="0099CC"/>
                </a:solidFill>
                <a:latin typeface="Arial Black" pitchFamily="34" charset="0"/>
              </a:rPr>
              <a:t>«Доступное дополнительное образование для детей»</a:t>
            </a:r>
            <a:endParaRPr lang="ru-RU" sz="1600" kern="0" spc="-100" dirty="0">
              <a:solidFill>
                <a:srgbClr val="0099CC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45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4" t="29046" r="24312" b="54282"/>
          <a:stretch/>
        </p:blipFill>
        <p:spPr bwMode="auto">
          <a:xfrm>
            <a:off x="7752184" y="908720"/>
            <a:ext cx="244827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27237" y="569523"/>
            <a:ext cx="2880320" cy="410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b="1" dirty="0">
                <a:solidFill>
                  <a:srgbClr val="0000FF"/>
                </a:solidFill>
                <a:latin typeface="Arial"/>
                <a:ea typeface="Calibri"/>
                <a:cs typeface="Times New Roman"/>
              </a:rPr>
              <a:t>lnb0710@mail.ru</a:t>
            </a:r>
            <a:endParaRPr lang="ru-RU" sz="1400" b="1" dirty="0">
              <a:solidFill>
                <a:srgbClr val="0000FF"/>
              </a:solidFill>
              <a:ea typeface="Calibri"/>
              <a:cs typeface="Times New Roman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81" t="17222" r="35313" b="24583"/>
          <a:stretch/>
        </p:blipFill>
        <p:spPr bwMode="auto">
          <a:xfrm>
            <a:off x="7547014" y="4686703"/>
            <a:ext cx="2869466" cy="2171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392145" y="3024685"/>
            <a:ext cx="3330116" cy="1661993"/>
          </a:xfrm>
          <a:prstGeom prst="rect">
            <a:avLst/>
          </a:prstGeom>
          <a:solidFill>
            <a:schemeClr val="bg1"/>
          </a:solidFill>
          <a:ln w="10160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solidFill>
                  <a:srgbClr val="CC3399"/>
                </a:solidFill>
                <a:latin typeface="Arial Black" pitchFamily="34" charset="0"/>
                <a:ea typeface="Times New Roman"/>
              </a:rPr>
              <a:t>Буйлова</a:t>
            </a:r>
            <a:r>
              <a:rPr lang="ru-RU" sz="1400" b="1" dirty="0">
                <a:solidFill>
                  <a:srgbClr val="CC3399"/>
                </a:solidFill>
                <a:latin typeface="Arial Black" pitchFamily="34" charset="0"/>
                <a:ea typeface="Times New Roman"/>
              </a:rPr>
              <a:t> Любовь Николаевна, </a:t>
            </a:r>
          </a:p>
          <a:p>
            <a:pPr algn="ctr"/>
            <a:r>
              <a:rPr lang="ru-RU" sz="1100" b="1" dirty="0">
                <a:solidFill>
                  <a:srgbClr val="CC3399"/>
                </a:solidFill>
                <a:latin typeface="Arial Black" pitchFamily="34" charset="0"/>
                <a:ea typeface="Times New Roman"/>
              </a:rPr>
              <a:t>старший методист ГБПОУ города Москвы «Воробьевы горы», главный редактор журнала «Про-ДОД», научный руководитель Межрегиональной ассоциации педагогов дополнительного образования, Почетный работник общего образования, к. </a:t>
            </a:r>
            <a:r>
              <a:rPr lang="ru-RU" sz="1100" b="1" dirty="0" err="1">
                <a:solidFill>
                  <a:srgbClr val="CC3399"/>
                </a:solidFill>
                <a:latin typeface="Arial Black" pitchFamily="34" charset="0"/>
                <a:ea typeface="Times New Roman"/>
              </a:rPr>
              <a:t>пед</a:t>
            </a:r>
            <a:r>
              <a:rPr lang="ru-RU" sz="1100" b="1" dirty="0">
                <a:solidFill>
                  <a:srgbClr val="CC3399"/>
                </a:solidFill>
                <a:latin typeface="Arial Black" pitchFamily="34" charset="0"/>
                <a:ea typeface="Times New Roman"/>
              </a:rPr>
              <a:t>. н., доцент</a:t>
            </a:r>
            <a:endParaRPr lang="ru-RU" sz="1100" b="1" dirty="0">
              <a:solidFill>
                <a:srgbClr val="CC3399"/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2" t="20000" r="44786" b="5395"/>
          <a:stretch/>
        </p:blipFill>
        <p:spPr bwMode="auto">
          <a:xfrm>
            <a:off x="1524014" y="0"/>
            <a:ext cx="5807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497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094" y="1327220"/>
            <a:ext cx="9152906" cy="553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775520" y="126918"/>
            <a:ext cx="8640960" cy="1200329"/>
          </a:xfrm>
          <a:prstGeom prst="rect">
            <a:avLst/>
          </a:prstGeom>
          <a:solidFill>
            <a:srgbClr val="0099CC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kern="0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Приказ Министерства просвещения Российской Федерации </a:t>
            </a:r>
          </a:p>
          <a:p>
            <a:pPr algn="ctr">
              <a:defRPr/>
            </a:pPr>
            <a:r>
              <a:rPr lang="ru-RU" b="1" kern="0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от 09 ноября 2018 г. № 196 </a:t>
            </a:r>
            <a:r>
              <a:rPr lang="ru-RU" b="1" kern="1800" dirty="0">
                <a:solidFill>
                  <a:schemeClr val="bg1"/>
                </a:solidFill>
                <a:latin typeface="Arial Black" pitchFamily="34" charset="0"/>
                <a:ea typeface="Times New Roman"/>
              </a:rPr>
              <a:t>«Об утверждении порядка организации и осуществления образовательной деятельности по дополнительным общеобразовательным программам»</a:t>
            </a:r>
            <a:endParaRPr lang="ru-RU" b="1" kern="0" dirty="0">
              <a:solidFill>
                <a:prstClr val="white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79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terbuny2.ucoz.ru/Novosti/2020/512_obrazovanie_uspekhrebenka_logo_inversija_rg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3" y="18456"/>
            <a:ext cx="6444208" cy="237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01780" y="764704"/>
            <a:ext cx="37444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spc="-100" dirty="0">
                <a:solidFill>
                  <a:srgbClr val="0000FF"/>
                </a:solidFill>
                <a:latin typeface="Arial Black" pitchFamily="34" charset="0"/>
              </a:rPr>
              <a:t>направлен на формирование эффективной системы выявления, поддержки и развития способностей 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691637" y="1439354"/>
            <a:ext cx="4968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400" spc="-100" dirty="0">
                <a:solidFill>
                  <a:srgbClr val="0000FF"/>
                </a:solidFill>
                <a:latin typeface="Arial Black" pitchFamily="34" charset="0"/>
              </a:rPr>
              <a:t>талантов у детей и молодежи, основанной на принципах справедливости, всеобщности и направленной на самоопределение и профессиональную ориентацию всех обучающихся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3" t="54486" r="39281" b="15971"/>
          <a:stretch/>
        </p:blipFill>
        <p:spPr bwMode="auto">
          <a:xfrm>
            <a:off x="1524014" y="332656"/>
            <a:ext cx="2636837" cy="191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5" t="33118" r="26250" b="47528"/>
          <a:stretch/>
        </p:blipFill>
        <p:spPr bwMode="auto">
          <a:xfrm>
            <a:off x="1497259" y="2372295"/>
            <a:ext cx="9148936" cy="912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t="49966" r="14453" b="13333"/>
          <a:stretch/>
        </p:blipFill>
        <p:spPr bwMode="auto">
          <a:xfrm>
            <a:off x="1703513" y="3330282"/>
            <a:ext cx="8856984" cy="2088232"/>
          </a:xfrm>
          <a:prstGeom prst="rect">
            <a:avLst/>
          </a:prstGeom>
          <a:noFill/>
          <a:ln w="76200">
            <a:solidFill>
              <a:srgbClr val="0099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703514" y="5661261"/>
            <a:ext cx="8784975" cy="923330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Целевая модель развития региональной системы дополнительного образования детей (Приказ Мин-</a:t>
            </a:r>
            <a:r>
              <a:rPr lang="ru-RU" b="1" dirty="0" err="1">
                <a:solidFill>
                  <a:schemeClr val="bg1"/>
                </a:solidFill>
                <a:latin typeface="Arial Black" pitchFamily="34" charset="0"/>
                <a:ea typeface="Calibri"/>
              </a:rPr>
              <a:t>ва</a:t>
            </a:r>
            <a:r>
              <a:rPr lang="ru-RU" b="1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 просвещения РФ </a:t>
            </a:r>
            <a:r>
              <a:rPr lang="ru-RU" b="1" spc="10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от 3.09.2019 года N 467</a:t>
            </a:r>
            <a:r>
              <a:rPr lang="ru-RU" b="1" dirty="0">
                <a:solidFill>
                  <a:schemeClr val="bg1"/>
                </a:solidFill>
                <a:latin typeface="Arial Black" pitchFamily="34" charset="0"/>
                <a:ea typeface="Calibri"/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10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1504" y="188640"/>
            <a:ext cx="8856984" cy="707886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 Black" pitchFamily="34" charset="0"/>
                <a:ea typeface="Times New Roman"/>
              </a:rPr>
              <a:t>Структура Целевой модели ДОД включает общие требования: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2052" name="Picture 4" descr="https://st3.depositphotos.com/2025863/19142/v/950/depositphotos_191429638-stock-illustration-colorful-blank-template-for-advertisin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6" t="13800"/>
          <a:stretch/>
        </p:blipFill>
        <p:spPr bwMode="auto">
          <a:xfrm>
            <a:off x="4643488" y="1060520"/>
            <a:ext cx="5845892" cy="568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st3.depositphotos.com/2025863/19142/v/950/depositphotos_191429638-stock-illustration-colorful-blank-template-for-advertisin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5" t="46060" r="8635" b="-1"/>
          <a:stretch/>
        </p:blipFill>
        <p:spPr bwMode="auto">
          <a:xfrm>
            <a:off x="1631505" y="2042208"/>
            <a:ext cx="3033628" cy="355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st3.depositphotos.com/2025863/19142/v/950/depositphotos_191429638-stock-illustration-colorful-blank-template-for-advertisin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5" t="46060" r="8635" b="43078"/>
          <a:stretch/>
        </p:blipFill>
        <p:spPr bwMode="auto">
          <a:xfrm rot="10800000" flipH="1">
            <a:off x="1631506" y="1060520"/>
            <a:ext cx="3021584" cy="98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s://st3.depositphotos.com/2025863/19142/v/950/depositphotos_191429638-stock-illustration-colorful-blank-template-for-advertisin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49" t="86595" r="5737" b="-1"/>
          <a:stretch/>
        </p:blipFill>
        <p:spPr bwMode="auto">
          <a:xfrm>
            <a:off x="1631517" y="5568554"/>
            <a:ext cx="3033629" cy="117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99857" y="1284318"/>
            <a:ext cx="20162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pc="-100" dirty="0">
                <a:latin typeface="Arial Black" pitchFamily="34" charset="0"/>
                <a:ea typeface="Times New Roman"/>
              </a:rPr>
              <a:t>к порядку обновления методов обучения и содержания ДОП</a:t>
            </a:r>
            <a:endParaRPr lang="ru-RU" spc="-100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64153" y="4340737"/>
            <a:ext cx="2088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pc="-100" dirty="0">
                <a:latin typeface="Arial Black" pitchFamily="34" charset="0"/>
                <a:ea typeface="Times New Roman"/>
              </a:rPr>
              <a:t>к структуре управления региональной системой ДОД</a:t>
            </a:r>
            <a:endParaRPr lang="ru-RU" spc="-1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15342" y="3900957"/>
            <a:ext cx="23669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itchFamily="34" charset="0"/>
                <a:ea typeface="Times New Roman"/>
              </a:rPr>
              <a:t>к </a:t>
            </a:r>
            <a:r>
              <a:rPr lang="ru-RU" spc="-100" dirty="0">
                <a:latin typeface="Arial Black" pitchFamily="34" charset="0"/>
                <a:ea typeface="Times New Roman"/>
              </a:rPr>
              <a:t>организационно-финансовой структуре региональной системы ДОД</a:t>
            </a:r>
            <a:endParaRPr lang="ru-RU" spc="-100" dirty="0"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07568" y="3053480"/>
            <a:ext cx="2038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pc="-100" dirty="0">
                <a:latin typeface="Arial Black" pitchFamily="34" charset="0"/>
                <a:ea typeface="Times New Roman"/>
              </a:rPr>
              <a:t>к кадровому обеспечению региональной системы </a:t>
            </a:r>
          </a:p>
          <a:p>
            <a:pPr algn="ctr"/>
            <a:r>
              <a:rPr lang="ru-RU" spc="-100" dirty="0">
                <a:latin typeface="Arial Black" pitchFamily="34" charset="0"/>
                <a:ea typeface="Times New Roman"/>
              </a:rPr>
              <a:t>ДОД</a:t>
            </a:r>
            <a:endParaRPr lang="ru-RU" spc="-100" dirty="0">
              <a:latin typeface="Arial Black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56969" y="1319746"/>
            <a:ext cx="25008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pc="-100" dirty="0">
                <a:latin typeface="Arial Black" pitchFamily="34" charset="0"/>
                <a:ea typeface="Times New Roman"/>
              </a:rPr>
              <a:t>к </a:t>
            </a:r>
          </a:p>
          <a:p>
            <a:pPr algn="ctr"/>
            <a:r>
              <a:rPr lang="ru-RU" spc="-100" dirty="0">
                <a:latin typeface="Arial Black" pitchFamily="34" charset="0"/>
                <a:ea typeface="Times New Roman"/>
              </a:rPr>
              <a:t>использованию инфраструктурных и материально-технических ресурсов</a:t>
            </a:r>
            <a:endParaRPr lang="ru-RU" spc="-1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49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1504" y="188640"/>
            <a:ext cx="8856984" cy="400110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 Black" pitchFamily="34" charset="0"/>
                <a:ea typeface="Times New Roman"/>
              </a:rPr>
              <a:t>Целевые ориентиры развития региональных систем ДОД: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75853" y="692696"/>
            <a:ext cx="8568952" cy="576064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55A839"/>
            </a:solidFill>
            <a:prstDash val="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Сформировать систему сопровождения инноваций и формирования положительных практик</a:t>
            </a:r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4200804" y="1398613"/>
            <a:ext cx="432048" cy="484632"/>
          </a:xfrm>
          <a:prstGeom prst="rightArrow">
            <a:avLst/>
          </a:prstGeom>
          <a:solidFill>
            <a:srgbClr val="F4B434"/>
          </a:solidFill>
          <a:ln w="19050" cap="flat" cmpd="sng" algn="ctr">
            <a:solidFill>
              <a:srgbClr val="92D05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Lucida Sans Unicode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7562452" y="1399167"/>
            <a:ext cx="432048" cy="484632"/>
          </a:xfrm>
          <a:prstGeom prst="rightArrow">
            <a:avLst/>
          </a:prstGeom>
          <a:solidFill>
            <a:srgbClr val="F4B434"/>
          </a:solidFill>
          <a:ln w="19050" cap="flat" cmpd="sng" algn="ctr">
            <a:solidFill>
              <a:srgbClr val="92D050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Lucida Sans Unicode"/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1524001" y="2132883"/>
            <a:ext cx="2159732" cy="1434725"/>
          </a:xfrm>
          <a:prstGeom prst="hexagon">
            <a:avLst/>
          </a:prstGeom>
          <a:solidFill>
            <a:sysClr val="window" lastClr="FFFFFF"/>
          </a:solidFill>
          <a:ln w="19050" cap="flat" cmpd="sng" algn="ctr">
            <a:solidFill>
              <a:srgbClr val="FF0000"/>
            </a:solidFill>
            <a:prstDash val="dash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ru-RU" sz="1400" kern="0" spc="-100" dirty="0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Модернизация материально-технической базы </a:t>
            </a:r>
            <a:r>
              <a:rPr lang="ru-RU" sz="1400" kern="0" spc="-100" dirty="0" err="1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ОО</a:t>
            </a:r>
            <a:endParaRPr lang="ru-RU" sz="1400" kern="0" spc="-100" dirty="0">
              <a:solidFill>
                <a:prstClr val="white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0" name="Шестиугольник 19"/>
          <p:cNvSpPr/>
          <p:nvPr/>
        </p:nvSpPr>
        <p:spPr>
          <a:xfrm>
            <a:off x="1703512" y="4077099"/>
            <a:ext cx="2232248" cy="1434725"/>
          </a:xfrm>
          <a:prstGeom prst="hexagon">
            <a:avLst/>
          </a:prstGeom>
          <a:solidFill>
            <a:sysClr val="window" lastClr="FFFFFF"/>
          </a:solidFill>
          <a:ln w="19050" cap="flat" cmpd="sng" algn="ctr">
            <a:solidFill>
              <a:srgbClr val="FF0000"/>
            </a:solidFill>
            <a:prstDash val="dash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ru-RU" sz="1400" kern="0" dirty="0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Создание современных условий для ПК и </a:t>
            </a:r>
            <a:r>
              <a:rPr lang="ru-RU" sz="1400" kern="0" dirty="0" err="1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ПП</a:t>
            </a:r>
            <a:endParaRPr lang="ru-RU" sz="1400" kern="0" dirty="0">
              <a:solidFill>
                <a:prstClr val="white"/>
              </a:solidFill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3431704" y="2492896"/>
            <a:ext cx="504056" cy="288032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dash"/>
            <a:tailEnd type="arrow"/>
          </a:ln>
          <a:effectLst/>
        </p:spPr>
      </p:cxnSp>
      <p:cxnSp>
        <p:nvCxnSpPr>
          <p:cNvPr id="22" name="Прямая со стрелкой 21"/>
          <p:cNvCxnSpPr/>
          <p:nvPr/>
        </p:nvCxnSpPr>
        <p:spPr>
          <a:xfrm>
            <a:off x="3840766" y="4581128"/>
            <a:ext cx="1152128" cy="0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Шестиугольник 22"/>
          <p:cNvSpPr/>
          <p:nvPr/>
        </p:nvSpPr>
        <p:spPr>
          <a:xfrm>
            <a:off x="3683732" y="5229227"/>
            <a:ext cx="2376264" cy="1434725"/>
          </a:xfrm>
          <a:prstGeom prst="hexagon">
            <a:avLst/>
          </a:prstGeom>
          <a:solidFill>
            <a:schemeClr val="bg1"/>
          </a:solidFill>
          <a:ln>
            <a:solidFill>
              <a:srgbClr val="FF0000"/>
            </a:solidFill>
            <a:prstDash val="dash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pc="-100" dirty="0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Обеспечение финансово-экономической эффективности </a:t>
            </a:r>
            <a:r>
              <a:rPr lang="ru-RU" sz="1400" spc="-100" dirty="0" err="1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ОО</a:t>
            </a:r>
            <a:endParaRPr lang="ru-RU" sz="1400" spc="-100" dirty="0">
              <a:solidFill>
                <a:prstClr val="white"/>
              </a:solidFill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6117402" y="5712354"/>
            <a:ext cx="885485" cy="72008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dash"/>
            <a:tailEnd type="arrow"/>
          </a:ln>
          <a:effectLst/>
        </p:spPr>
      </p:cxnSp>
      <p:sp>
        <p:nvSpPr>
          <p:cNvPr id="25" name="Шестиугольник 24"/>
          <p:cNvSpPr/>
          <p:nvPr/>
        </p:nvSpPr>
        <p:spPr>
          <a:xfrm>
            <a:off x="8400256" y="1988867"/>
            <a:ext cx="2160240" cy="1434725"/>
          </a:xfrm>
          <a:prstGeom prst="hexagon">
            <a:avLst/>
          </a:prstGeom>
          <a:solidFill>
            <a:sysClr val="window" lastClr="FFFFFF"/>
          </a:solidFill>
          <a:ln w="19050" cap="flat" cmpd="sng" algn="ctr">
            <a:solidFill>
              <a:srgbClr val="FF0000"/>
            </a:solidFill>
            <a:prstDash val="dash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ru-RU" sz="1400" kern="0" spc="-100" dirty="0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Разработка и апробация инструментов оценки качества  </a:t>
            </a:r>
          </a:p>
          <a:p>
            <a:pPr algn="ctr">
              <a:defRPr/>
            </a:pPr>
            <a:r>
              <a:rPr lang="ru-RU" sz="1400" kern="0" spc="-100" dirty="0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ДОД</a:t>
            </a:r>
            <a:endParaRPr lang="ru-RU" sz="1400" kern="0" spc="-100" dirty="0">
              <a:solidFill>
                <a:prstClr val="white"/>
              </a:solidFill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7506930" y="2420888"/>
            <a:ext cx="1008112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dash"/>
            <a:tailEnd type="arrow"/>
          </a:ln>
          <a:effectLst/>
        </p:spPr>
      </p:cxnSp>
      <p:sp>
        <p:nvSpPr>
          <p:cNvPr id="27" name="Шестиугольник 26"/>
          <p:cNvSpPr/>
          <p:nvPr/>
        </p:nvSpPr>
        <p:spPr>
          <a:xfrm>
            <a:off x="8328249" y="5157192"/>
            <a:ext cx="2339752" cy="1506732"/>
          </a:xfrm>
          <a:prstGeom prst="hexagon">
            <a:avLst/>
          </a:prstGeom>
          <a:solidFill>
            <a:sysClr val="window" lastClr="FFFFFF"/>
          </a:solidFill>
          <a:ln w="19050" cap="flat" cmpd="sng" algn="ctr">
            <a:solidFill>
              <a:srgbClr val="FF0000"/>
            </a:solidFill>
            <a:prstDash val="dash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ru-RU" sz="1400" kern="0" dirty="0">
                <a:solidFill>
                  <a:prstClr val="black"/>
                </a:solidFill>
                <a:latin typeface="Arial Black" pitchFamily="34" charset="0"/>
                <a:cs typeface="Arial" pitchFamily="34" charset="0"/>
              </a:rPr>
              <a:t>Разработка эффективных организационных моделей реализации ДОП</a:t>
            </a:r>
            <a:endParaRPr lang="ru-RU" sz="1400" kern="0" dirty="0">
              <a:solidFill>
                <a:prstClr val="white"/>
              </a:solidFill>
              <a:latin typeface="Arial Black" pitchFamily="34" charset="0"/>
              <a:cs typeface="Arial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H="1" flipV="1">
            <a:off x="8566980" y="4761056"/>
            <a:ext cx="432048" cy="21602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dash"/>
            <a:tailEnd type="arrow"/>
          </a:ln>
          <a:effectLst/>
        </p:spPr>
      </p:cxnSp>
      <p:sp>
        <p:nvSpPr>
          <p:cNvPr id="29" name="Шестиугольник 28"/>
          <p:cNvSpPr/>
          <p:nvPr/>
        </p:nvSpPr>
        <p:spPr>
          <a:xfrm>
            <a:off x="5303913" y="1988867"/>
            <a:ext cx="1770969" cy="1434725"/>
          </a:xfrm>
          <a:prstGeom prst="hexagon">
            <a:avLst/>
          </a:prstGeom>
          <a:solidFill>
            <a:srgbClr val="FBE2AF"/>
          </a:solidFill>
          <a:ln w="19050" cap="flat" cmpd="sng" algn="ctr">
            <a:solidFill>
              <a:srgbClr val="0F6FC6">
                <a:shade val="50000"/>
              </a:srgbClr>
            </a:solidFill>
            <a:prstDash val="solid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>
              <a:defRPr/>
            </a:pPr>
            <a:endParaRPr lang="ru-RU" sz="1400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3791745" y="2780931"/>
            <a:ext cx="1770969" cy="1434725"/>
          </a:xfrm>
          <a:prstGeom prst="hexagon">
            <a:avLst>
              <a:gd name="adj" fmla="val 25729"/>
              <a:gd name="vf" fmla="val 115470"/>
            </a:avLst>
          </a:prstGeom>
          <a:solidFill>
            <a:srgbClr val="FBE2AF"/>
          </a:solidFill>
          <a:ln w="19050" cap="flat" cmpd="sng" algn="ctr">
            <a:solidFill>
              <a:srgbClr val="0F6FC6">
                <a:shade val="50000"/>
              </a:srgbClr>
            </a:solidFill>
            <a:prstDash val="solid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>
              <a:defRPr/>
            </a:pPr>
            <a:endParaRPr lang="ru-RU" sz="1200" b="1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Шестиугольник 30"/>
          <p:cNvSpPr/>
          <p:nvPr/>
        </p:nvSpPr>
        <p:spPr>
          <a:xfrm>
            <a:off x="5231907" y="3573043"/>
            <a:ext cx="1770969" cy="1434725"/>
          </a:xfrm>
          <a:prstGeom prst="hexagon">
            <a:avLst>
              <a:gd name="adj" fmla="val 25729"/>
              <a:gd name="vf" fmla="val 115470"/>
            </a:avLst>
          </a:prstGeom>
          <a:solidFill>
            <a:srgbClr val="FBE2AF"/>
          </a:solidFill>
          <a:ln w="19050" cap="flat" cmpd="sng" algn="ctr">
            <a:solidFill>
              <a:srgbClr val="0F6FC6">
                <a:shade val="50000"/>
              </a:srgbClr>
            </a:solidFill>
            <a:prstDash val="solid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>
              <a:defRPr/>
            </a:pPr>
            <a:endParaRPr lang="ru-RU" sz="1200" b="1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Шестиугольник 31"/>
          <p:cNvSpPr/>
          <p:nvPr/>
        </p:nvSpPr>
        <p:spPr>
          <a:xfrm>
            <a:off x="6744075" y="2780931"/>
            <a:ext cx="1770969" cy="1434725"/>
          </a:xfrm>
          <a:prstGeom prst="hexagon">
            <a:avLst/>
          </a:prstGeom>
          <a:solidFill>
            <a:srgbClr val="FBE2AF"/>
          </a:solidFill>
          <a:ln w="19050" cap="flat" cmpd="sng" algn="ctr">
            <a:solidFill>
              <a:srgbClr val="0F6FC6">
                <a:shade val="50000"/>
              </a:srgbClr>
            </a:solidFill>
            <a:prstDash val="solid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>
              <a:defRPr/>
            </a:pPr>
            <a:endParaRPr lang="ru-RU" sz="1400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Шестиугольник 32"/>
          <p:cNvSpPr/>
          <p:nvPr/>
        </p:nvSpPr>
        <p:spPr>
          <a:xfrm>
            <a:off x="6744075" y="4293123"/>
            <a:ext cx="1770969" cy="1434725"/>
          </a:xfrm>
          <a:prstGeom prst="hexagon">
            <a:avLst/>
          </a:prstGeom>
          <a:solidFill>
            <a:srgbClr val="FBE2AF"/>
          </a:solidFill>
          <a:ln w="19050" cap="flat" cmpd="sng" algn="ctr">
            <a:solidFill>
              <a:srgbClr val="0F6FC6">
                <a:shade val="50000"/>
              </a:srgbClr>
            </a:solidFill>
            <a:prstDash val="solid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>
              <a:defRPr/>
            </a:pPr>
            <a:endParaRPr lang="ru-RU" sz="1100" b="1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05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3514" y="403837"/>
            <a:ext cx="8784976" cy="584775"/>
          </a:xfrm>
          <a:prstGeom prst="rect">
            <a:avLst/>
          </a:prstGeom>
          <a:ln w="57150">
            <a:solidFill>
              <a:srgbClr val="0099CC"/>
            </a:solidFill>
          </a:ln>
        </p:spPr>
        <p:txBody>
          <a:bodyPr wrap="square">
            <a:spAutoFit/>
          </a:bodyPr>
          <a:lstStyle/>
          <a:p>
            <a:pPr algn="ctr" fontAlgn="base"/>
            <a:r>
              <a:rPr lang="ru-RU" sz="1600" dirty="0">
                <a:solidFill>
                  <a:srgbClr val="0099CC"/>
                </a:solidFill>
                <a:latin typeface="Arial Black" pitchFamily="34" charset="0"/>
              </a:rPr>
              <a:t>II. Общие требования к порядку обновления содержания дополнительных общеобразовательных программ и методов обучения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31506" y="3700"/>
            <a:ext cx="8928992" cy="400110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spc="-100" dirty="0">
                <a:solidFill>
                  <a:srgbClr val="FFFFFF"/>
                </a:solidFill>
                <a:latin typeface="Arial Black" panose="020B0A04020102020204" pitchFamily="34" charset="0"/>
                <a:ea typeface="Calibri"/>
              </a:rPr>
              <a:t>Целевые ориентиры обновления содержания и технологий ДОД</a:t>
            </a:r>
            <a:endParaRPr lang="ru-RU" sz="2000" kern="0" spc="-100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1775523" y="1124744"/>
            <a:ext cx="8784976" cy="506292"/>
          </a:xfrm>
          <a:prstGeom prst="rect">
            <a:avLst/>
          </a:prstGeom>
        </p:spPr>
        <p:txBody>
          <a:bodyPr vert="horz" wrap="square" lIns="0" tIns="8890" rIns="0" bIns="0" rtlCol="0" anchor="ctr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0"/>
              </a:spcBef>
              <a:defRPr/>
            </a:pPr>
            <a:r>
              <a:rPr sz="1600" kern="0" spc="-5" dirty="0">
                <a:solidFill>
                  <a:srgbClr val="C00000"/>
                </a:solidFill>
                <a:latin typeface="Arial Black" pitchFamily="34" charset="0"/>
              </a:rPr>
              <a:t>Программный </a:t>
            </a:r>
            <a:r>
              <a:rPr sz="1600" kern="0" spc="-10" dirty="0">
                <a:solidFill>
                  <a:srgbClr val="C00000"/>
                </a:solidFill>
                <a:latin typeface="Arial Black" pitchFamily="34" charset="0"/>
              </a:rPr>
              <a:t>подход </a:t>
            </a:r>
            <a:r>
              <a:rPr sz="1600" kern="0" spc="-5" dirty="0">
                <a:solidFill>
                  <a:srgbClr val="C00000"/>
                </a:solidFill>
                <a:latin typeface="Arial Black" pitchFamily="34" charset="0"/>
              </a:rPr>
              <a:t>– </a:t>
            </a:r>
            <a:r>
              <a:rPr sz="1600" kern="0" spc="-5" dirty="0">
                <a:solidFill>
                  <a:srgbClr val="C00000"/>
                </a:solidFill>
                <a:latin typeface="Arial Black" pitchFamily="34" charset="0"/>
                <a:cs typeface="Calibri"/>
              </a:rPr>
              <a:t>устанавливает образовательную программу ядром  региональной </a:t>
            </a:r>
            <a:r>
              <a:rPr sz="1600" kern="0" dirty="0">
                <a:solidFill>
                  <a:srgbClr val="C00000"/>
                </a:solidFill>
                <a:latin typeface="Arial Black" pitchFamily="34" charset="0"/>
                <a:cs typeface="Calibri"/>
              </a:rPr>
              <a:t>системы </a:t>
            </a:r>
            <a:r>
              <a:rPr sz="1600" kern="0" spc="-5" dirty="0">
                <a:solidFill>
                  <a:srgbClr val="C00000"/>
                </a:solidFill>
                <a:latin typeface="Arial Black" pitchFamily="34" charset="0"/>
                <a:cs typeface="Calibri"/>
              </a:rPr>
              <a:t>дополнительного</a:t>
            </a:r>
            <a:r>
              <a:rPr sz="1600" kern="0" spc="-15" dirty="0">
                <a:solidFill>
                  <a:srgbClr val="C00000"/>
                </a:solidFill>
                <a:latin typeface="Arial Black" pitchFamily="34" charset="0"/>
                <a:cs typeface="Calibri"/>
              </a:rPr>
              <a:t> </a:t>
            </a:r>
            <a:r>
              <a:rPr sz="1600" kern="0" spc="-5" dirty="0">
                <a:solidFill>
                  <a:srgbClr val="C00000"/>
                </a:solidFill>
                <a:latin typeface="Arial Black" pitchFamily="34" charset="0"/>
                <a:cs typeface="Calibri"/>
              </a:rPr>
              <a:t>образования</a:t>
            </a:r>
            <a:endParaRPr sz="1600" kern="0" dirty="0">
              <a:solidFill>
                <a:srgbClr val="C00000"/>
              </a:solidFill>
              <a:latin typeface="Arial Black" pitchFamily="34" charset="0"/>
              <a:cs typeface="Calibri"/>
            </a:endParaRPr>
          </a:p>
        </p:txBody>
      </p:sp>
      <p:pic>
        <p:nvPicPr>
          <p:cNvPr id="3074" name="Picture 2" descr="https://thumbs.dreamstime.com/b/%D1%88%D0%B0%D0%B1%D0%BB%D0%BE%D0%BD-%D0%B4%D0%B8%D0%B0%D0%B3%D1%80%D0%B0%D0%BC%D0%BC%D1%8B-%D1%82%D0%B5%D0%BA%D1%81%D1%82%D0%BE%D0%B2%D0%BE%D0%B3%D0%BE-%D0%BF%D0%BE%D0%BB%D1%8F-d-%D0%B2%D0%B5%D0%BA%D1%82%D0%BE%D1%80%D0%B0-%D0%BF%D1%83%D0%BD%D0%BA%D1%82%D0%B0-infographic-1307081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9" t="8168" r="18895" b="10555"/>
          <a:stretch/>
        </p:blipFill>
        <p:spPr bwMode="auto">
          <a:xfrm>
            <a:off x="1919538" y="1700808"/>
            <a:ext cx="3343563" cy="4359564"/>
          </a:xfrm>
          <a:prstGeom prst="rect">
            <a:avLst/>
          </a:prstGeom>
          <a:noFill/>
          <a:ln w="76200">
            <a:solidFill>
              <a:srgbClr val="0099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19538" y="6165331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kern="0" spc="-5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Принципы обновления </a:t>
            </a:r>
          </a:p>
          <a:p>
            <a:pPr algn="ctr"/>
            <a:r>
              <a:rPr lang="ru-RU" sz="1600" kern="0" spc="-5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содержания ДОП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07569" y="2289709"/>
            <a:ext cx="11855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Развитие </a:t>
            </a:r>
          </a:p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личности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70577" y="1766489"/>
            <a:ext cx="1423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Зачет</a:t>
            </a:r>
          </a:p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результатов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35761" y="2160239"/>
            <a:ext cx="10185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Равный </a:t>
            </a:r>
          </a:p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доступ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80684" y="2963734"/>
            <a:ext cx="19357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Индивидуальные</a:t>
            </a:r>
          </a:p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маршруты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68597" y="2926484"/>
            <a:ext cx="994503" cy="954107"/>
          </a:xfrm>
          <a:prstGeom prst="rect">
            <a:avLst/>
          </a:prstGeom>
          <a:solidFill>
            <a:srgbClr val="FF9933"/>
          </a:solidFill>
        </p:spPr>
        <p:txBody>
          <a:bodyPr wrap="none">
            <a:spAutoFit/>
          </a:bodyPr>
          <a:lstStyle/>
          <a:p>
            <a:pPr algn="ctr"/>
            <a:endParaRPr lang="ru-RU" sz="1400" kern="0" spc="-5" dirty="0">
              <a:latin typeface="Arial Black" pitchFamily="34" charset="0"/>
              <a:ea typeface="+mj-ea"/>
              <a:cs typeface="Calibri"/>
            </a:endParaRPr>
          </a:p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Сетевая</a:t>
            </a:r>
          </a:p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Форма</a:t>
            </a:r>
          </a:p>
          <a:p>
            <a:pPr algn="ctr"/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919549" y="5115214"/>
            <a:ext cx="1815562" cy="52322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Конвергентный </a:t>
            </a:r>
          </a:p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подход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07569" y="4056342"/>
            <a:ext cx="1338932" cy="830997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/>
            <a:endParaRPr lang="ru-RU" sz="1200" kern="0" spc="-5" dirty="0">
              <a:latin typeface="Arial Black" pitchFamily="34" charset="0"/>
              <a:ea typeface="+mj-ea"/>
              <a:cs typeface="Calibri"/>
            </a:endParaRPr>
          </a:p>
          <a:p>
            <a:pPr algn="ctr"/>
            <a:r>
              <a:rPr lang="ru-RU" sz="1200" kern="0" spc="-5" dirty="0" err="1">
                <a:latin typeface="Arial Black" pitchFamily="34" charset="0"/>
                <a:ea typeface="+mj-ea"/>
                <a:cs typeface="Calibri"/>
              </a:rPr>
              <a:t>Междисциплинарность</a:t>
            </a:r>
            <a:r>
              <a:rPr lang="ru-RU" sz="1200" kern="0" spc="-5" dirty="0">
                <a:latin typeface="Arial Black" pitchFamily="34" charset="0"/>
                <a:ea typeface="+mj-ea"/>
                <a:cs typeface="Calibri"/>
              </a:rPr>
              <a:t> </a:t>
            </a:r>
          </a:p>
          <a:p>
            <a:pPr algn="ctr"/>
            <a:endParaRPr lang="ru-RU" sz="1200" kern="0" spc="-5" dirty="0">
              <a:latin typeface="Arial Black" pitchFamily="34" charset="0"/>
              <a:ea typeface="+mj-ea"/>
              <a:cs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56223" y="4853750"/>
            <a:ext cx="1552348" cy="523220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Проектная</a:t>
            </a:r>
          </a:p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деятельность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863752" y="3863793"/>
            <a:ext cx="1224137" cy="954107"/>
          </a:xfrm>
          <a:prstGeom prst="rect">
            <a:avLst/>
          </a:prstGeom>
          <a:solidFill>
            <a:srgbClr val="FF66CC"/>
          </a:solidFill>
        </p:spPr>
        <p:txBody>
          <a:bodyPr wrap="square">
            <a:spAutoFit/>
          </a:bodyPr>
          <a:lstStyle/>
          <a:p>
            <a:pPr algn="ctr"/>
            <a:endParaRPr lang="ru-RU" sz="1400" kern="0" spc="-5" dirty="0">
              <a:latin typeface="Arial Black" pitchFamily="34" charset="0"/>
              <a:ea typeface="+mj-ea"/>
              <a:cs typeface="Calibri"/>
            </a:endParaRPr>
          </a:p>
          <a:p>
            <a:pPr algn="ctr"/>
            <a:r>
              <a:rPr lang="ru-RU" sz="1400" kern="0" spc="-5" dirty="0" err="1">
                <a:latin typeface="Arial Black" pitchFamily="34" charset="0"/>
                <a:ea typeface="+mj-ea"/>
                <a:cs typeface="Calibri"/>
              </a:rPr>
              <a:t>Разноуровневость</a:t>
            </a:r>
            <a:endParaRPr lang="ru-RU" sz="1400" kern="0" spc="-5" dirty="0">
              <a:latin typeface="Arial Black" pitchFamily="34" charset="0"/>
              <a:ea typeface="+mj-ea"/>
              <a:cs typeface="Calibri"/>
            </a:endParaRPr>
          </a:p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598603" y="3317677"/>
            <a:ext cx="155779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Независимая</a:t>
            </a:r>
          </a:p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оценка </a:t>
            </a:r>
          </a:p>
          <a:p>
            <a:pPr algn="ctr"/>
            <a:r>
              <a:rPr lang="ru-RU" sz="1400" kern="0" spc="-5" dirty="0">
                <a:latin typeface="Arial Black" pitchFamily="34" charset="0"/>
                <a:ea typeface="+mj-ea"/>
                <a:cs typeface="Calibri"/>
              </a:rPr>
              <a:t>качества</a:t>
            </a:r>
            <a:endParaRPr lang="ru-RU" sz="1400" dirty="0"/>
          </a:p>
        </p:txBody>
      </p:sp>
      <p:pic>
        <p:nvPicPr>
          <p:cNvPr id="3080" name="Picture 8" descr="https://png.pngtree.com/element_our/20190529/ourlarge/pngtree-white-square-ppt-decoration-image_122953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" t="3717" r="9298" b="3257"/>
          <a:stretch/>
        </p:blipFill>
        <p:spPr bwMode="auto">
          <a:xfrm>
            <a:off x="5519937" y="1700835"/>
            <a:ext cx="5148064" cy="512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8518345" y="1951169"/>
            <a:ext cx="20162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kern="0" spc="-5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Анализ ДОП</a:t>
            </a:r>
          </a:p>
          <a:p>
            <a:pPr algn="ctr"/>
            <a:r>
              <a:rPr lang="ru-RU" sz="1600" kern="0" spc="-5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для определения</a:t>
            </a:r>
          </a:p>
          <a:p>
            <a:pPr algn="ctr"/>
            <a:r>
              <a:rPr lang="ru-RU" sz="1600" kern="0" spc="-5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потребностей в новых ДОП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519937" y="3530312"/>
            <a:ext cx="23042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kern="0" spc="-5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Использование </a:t>
            </a:r>
          </a:p>
          <a:p>
            <a:pPr algn="ctr"/>
            <a:r>
              <a:rPr lang="ru-RU" sz="1600" kern="0" spc="-5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новых форм:</a:t>
            </a:r>
          </a:p>
          <a:p>
            <a:pPr marL="285750" indent="-285750" algn="ctr">
              <a:buFontTx/>
              <a:buChar char="-"/>
            </a:pPr>
            <a:r>
              <a:rPr lang="ru-RU" sz="1600" kern="0" spc="-5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проектных,</a:t>
            </a:r>
          </a:p>
          <a:p>
            <a:pPr marL="285750" indent="-285750" algn="ctr">
              <a:buFontTx/>
              <a:buChar char="-"/>
            </a:pPr>
            <a:r>
              <a:rPr lang="ru-RU" sz="1600" kern="0" spc="-5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модульных,</a:t>
            </a:r>
          </a:p>
          <a:p>
            <a:pPr marL="285750" indent="-285750" algn="ctr">
              <a:buFontTx/>
              <a:buChar char="-"/>
            </a:pPr>
            <a:r>
              <a:rPr lang="ru-RU" sz="1600" dirty="0">
                <a:solidFill>
                  <a:srgbClr val="C00000"/>
                </a:solidFill>
                <a:latin typeface="Arial Black" pitchFamily="34" charset="0"/>
              </a:rPr>
              <a:t>дистанционных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400256" y="4941181"/>
            <a:ext cx="2267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kern="0" spc="-5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Разработка краткосрочных ДОП для базовых навыков и социальных компетенций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35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static8.depositphotos.com/1262480/854/v/950/depositphotos_8542086-stock-illustration-business-diagr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5" t="5791" r="5640" b="12080"/>
          <a:stretch>
            <a:fillRect/>
          </a:stretch>
        </p:blipFill>
        <p:spPr bwMode="auto">
          <a:xfrm>
            <a:off x="1566864" y="419100"/>
            <a:ext cx="9034462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Прямоугольник 10"/>
          <p:cNvSpPr>
            <a:spLocks noChangeArrowheads="1"/>
          </p:cNvSpPr>
          <p:nvPr/>
        </p:nvSpPr>
        <p:spPr bwMode="auto">
          <a:xfrm>
            <a:off x="3071664" y="674701"/>
            <a:ext cx="5760640" cy="1815882"/>
          </a:xfrm>
          <a:prstGeom prst="rect">
            <a:avLst/>
          </a:prstGeom>
          <a:gradFill rotWithShape="0">
            <a:gsLst>
              <a:gs pos="0">
                <a:srgbClr val="009999"/>
              </a:gs>
              <a:gs pos="23000">
                <a:srgbClr val="CC6600"/>
              </a:gs>
              <a:gs pos="43327">
                <a:srgbClr val="009999"/>
              </a:gs>
              <a:gs pos="63000">
                <a:srgbClr val="CC6600"/>
              </a:gs>
              <a:gs pos="85001">
                <a:srgbClr val="009999"/>
              </a:gs>
              <a:gs pos="98334">
                <a:srgbClr val="CC6600"/>
              </a:gs>
              <a:gs pos="100000">
                <a:srgbClr val="CC6600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white"/>
                </a:solidFill>
                <a:latin typeface="Arial Black" pitchFamily="34" charset="0"/>
                <a:cs typeface="Calibri" pitchFamily="34" charset="0"/>
              </a:rPr>
              <a:t>Концепция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white"/>
                </a:solidFill>
                <a:latin typeface="Arial Black" pitchFamily="34" charset="0"/>
                <a:cs typeface="Calibri" pitchFamily="34" charset="0"/>
              </a:rPr>
              <a:t>развития дополнительного образования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white"/>
                </a:solidFill>
                <a:latin typeface="Arial Black" pitchFamily="34" charset="0"/>
                <a:cs typeface="Calibri" pitchFamily="34" charset="0"/>
              </a:rPr>
              <a:t>детей</a:t>
            </a:r>
            <a:endParaRPr lang="ru-RU" sz="2800" dirty="0">
              <a:solidFill>
                <a:prstClr val="white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66864" y="4703916"/>
            <a:ext cx="2575396" cy="1938992"/>
          </a:xfrm>
          <a:prstGeom prst="rect">
            <a:avLst/>
          </a:prstGeom>
          <a:gradFill>
            <a:gsLst>
              <a:gs pos="0">
                <a:srgbClr val="009999"/>
              </a:gs>
              <a:gs pos="63000">
                <a:schemeClr val="accent6">
                  <a:lumMod val="75000"/>
                </a:schemeClr>
              </a:gs>
              <a:gs pos="43328">
                <a:srgbClr val="009999"/>
              </a:gs>
              <a:gs pos="23000">
                <a:schemeClr val="accent6">
                  <a:lumMod val="75000"/>
                </a:schemeClr>
              </a:gs>
              <a:gs pos="98333">
                <a:schemeClr val="accent6">
                  <a:lumMod val="75000"/>
                </a:schemeClr>
              </a:gs>
              <a:gs pos="85000">
                <a:srgbClr val="009999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prstClr val="white"/>
                </a:solidFill>
                <a:latin typeface="Arial Black" pitchFamily="34" charset="0"/>
                <a:cs typeface="Calibri" pitchFamily="34" charset="0"/>
              </a:rPr>
              <a:t>Приоритетный проект «Доступное дополнительное образование для детей»</a:t>
            </a:r>
            <a:endParaRPr lang="ru-RU" dirty="0">
              <a:solidFill>
                <a:prstClr val="white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12127" y="4724413"/>
            <a:ext cx="2482850" cy="2031325"/>
          </a:xfrm>
          <a:prstGeom prst="rect">
            <a:avLst/>
          </a:prstGeom>
          <a:gradFill>
            <a:gsLst>
              <a:gs pos="0">
                <a:srgbClr val="009999"/>
              </a:gs>
              <a:gs pos="63000">
                <a:schemeClr val="tx2">
                  <a:lumMod val="75000"/>
                </a:schemeClr>
              </a:gs>
              <a:gs pos="43328">
                <a:srgbClr val="009999"/>
              </a:gs>
              <a:gs pos="23000">
                <a:schemeClr val="tx2">
                  <a:lumMod val="75000"/>
                </a:schemeClr>
              </a:gs>
              <a:gs pos="98333">
                <a:schemeClr val="tx2">
                  <a:lumMod val="75000"/>
                </a:schemeClr>
              </a:gs>
              <a:gs pos="85000">
                <a:srgbClr val="009999"/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Black" pitchFamily="34" charset="0"/>
                <a:cs typeface="Calibri" pitchFamily="34" charset="0"/>
              </a:rPr>
              <a:t>Целевая модель развития региональных систем дополнительного образования детей</a:t>
            </a:r>
            <a:endParaRPr lang="ru-RU" dirty="0">
              <a:solidFill>
                <a:prstClr val="white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278313" y="2852765"/>
            <a:ext cx="3617912" cy="3057525"/>
          </a:xfrm>
          <a:prstGeom prst="ellipse">
            <a:avLst/>
          </a:prstGeom>
          <a:solidFill>
            <a:srgbClr val="0099CC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03537" y="2954981"/>
            <a:ext cx="3528392" cy="2892204"/>
          </a:xfrm>
          <a:prstGeom prst="rect">
            <a:avLst/>
          </a:prstGeom>
          <a:noFill/>
        </p:spPr>
        <p:txBody>
          <a:bodyPr wrap="none">
            <a:prstTxWarp prst="textCirclePour">
              <a:avLst/>
            </a:prstTxWarp>
            <a:spAutoFit/>
          </a:bodyPr>
          <a:lstStyle/>
          <a:p>
            <a:pPr>
              <a:defRPr/>
            </a:pPr>
            <a:r>
              <a:rPr lang="ru-RU" sz="2400" kern="0" spc="-100" dirty="0">
                <a:solidFill>
                  <a:prstClr val="white"/>
                </a:solidFill>
                <a:latin typeface="Arial Black" pitchFamily="34" charset="0"/>
                <a:ea typeface="Calibri"/>
                <a:cs typeface="Arial" pitchFamily="34" charset="0"/>
              </a:rPr>
              <a:t>ПРОГРАММООРИЕНТИРОВАННОСТЬ</a:t>
            </a:r>
            <a:endParaRPr lang="ru-RU" kern="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8378" name="Прямоугольник 16"/>
          <p:cNvSpPr>
            <a:spLocks noChangeArrowheads="1"/>
          </p:cNvSpPr>
          <p:nvPr/>
        </p:nvSpPr>
        <p:spPr bwMode="auto">
          <a:xfrm>
            <a:off x="1524000" y="28602"/>
            <a:ext cx="9144000" cy="646113"/>
          </a:xfrm>
          <a:prstGeom prst="rect">
            <a:avLst/>
          </a:prstGeom>
          <a:solidFill>
            <a:srgbClr val="0099CC"/>
          </a:solidFill>
          <a:ln>
            <a:noFill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white"/>
                </a:solidFill>
                <a:latin typeface="Arial Black" pitchFamily="34" charset="0"/>
                <a:cs typeface="Calibri" pitchFamily="34" charset="0"/>
              </a:rPr>
              <a:t>ДОПОЛНИТЕЛЬНАЯ ОБЩЕОБРАЗОВАТЕЛЬНАЯ ПРОГРАММА – БАЗОВЫЙ ЭЛЕМЕНТ СИСТЕМЫ ДОПОЛНИТЕЛЬНОГО ОБРАЗОВАНИЯ</a:t>
            </a:r>
            <a:endParaRPr lang="ru-RU" dirty="0">
              <a:solidFill>
                <a:prstClr val="white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583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8" t="59357" r="52225" b="19662"/>
          <a:stretch>
            <a:fillRect/>
          </a:stretch>
        </p:blipFill>
        <p:spPr bwMode="auto">
          <a:xfrm>
            <a:off x="4583127" y="6021415"/>
            <a:ext cx="289083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79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2" descr="http://images.myshared.ru/20/1262991/slide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0" t="8794" r="28706" b="10881"/>
          <a:stretch>
            <a:fillRect/>
          </a:stretch>
        </p:blipFill>
        <p:spPr bwMode="auto">
          <a:xfrm>
            <a:off x="1439863" y="1333500"/>
            <a:ext cx="2622550" cy="551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1603378" y="1333500"/>
            <a:ext cx="2305050" cy="1504950"/>
          </a:xfrm>
          <a:prstGeom prst="ellipse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598613" y="5308029"/>
            <a:ext cx="2305050" cy="1504950"/>
          </a:xfrm>
          <a:prstGeom prst="ellipse">
            <a:avLst/>
          </a:prstGeom>
          <a:solidFill>
            <a:srgbClr val="0099CC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594099" y="3255193"/>
            <a:ext cx="2305050" cy="1504950"/>
          </a:xfrm>
          <a:prstGeom prst="ellipse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9400" name="Прямоугольник 8"/>
          <p:cNvSpPr>
            <a:spLocks noChangeArrowheads="1"/>
          </p:cNvSpPr>
          <p:nvPr/>
        </p:nvSpPr>
        <p:spPr bwMode="auto">
          <a:xfrm>
            <a:off x="1720853" y="1501200"/>
            <a:ext cx="20701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white"/>
                </a:solidFill>
                <a:latin typeface="Arial Black" pitchFamily="34" charset="0"/>
                <a:cs typeface="Calibri" pitchFamily="34" charset="0"/>
              </a:rPr>
              <a:t>Концепция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white"/>
                </a:solidFill>
                <a:latin typeface="Arial Black" pitchFamily="34" charset="0"/>
                <a:cs typeface="Calibri" pitchFamily="34" charset="0"/>
              </a:rPr>
              <a:t>развития дополнительного образования детей</a:t>
            </a:r>
            <a:endParaRPr lang="ru-RU" sz="1400" dirty="0">
              <a:solidFill>
                <a:prstClr val="white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59401" name="Прямоугольник 9"/>
          <p:cNvSpPr>
            <a:spLocks noChangeArrowheads="1"/>
          </p:cNvSpPr>
          <p:nvPr/>
        </p:nvSpPr>
        <p:spPr bwMode="auto">
          <a:xfrm>
            <a:off x="1540819" y="3414115"/>
            <a:ext cx="23812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white"/>
                </a:solidFill>
                <a:latin typeface="Arial Black" pitchFamily="34" charset="0"/>
                <a:cs typeface="Calibri" pitchFamily="34" charset="0"/>
              </a:rPr>
              <a:t>Приоритетный проект «Доступное дополнительное образование для детей»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white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59402" name="Прямоугольник 10"/>
          <p:cNvSpPr>
            <a:spLocks noChangeArrowheads="1"/>
          </p:cNvSpPr>
          <p:nvPr/>
        </p:nvSpPr>
        <p:spPr bwMode="auto">
          <a:xfrm>
            <a:off x="1547813" y="5445225"/>
            <a:ext cx="24828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white"/>
                </a:solidFill>
                <a:latin typeface="Arial Black" pitchFamily="34" charset="0"/>
                <a:cs typeface="Calibri" pitchFamily="34" charset="0"/>
              </a:rPr>
              <a:t>Целевая модель развития региональных систем дополнительного образования детей</a:t>
            </a:r>
            <a:endParaRPr lang="ru-RU" sz="1400" dirty="0">
              <a:solidFill>
                <a:prstClr val="white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594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4"/>
          <a:stretch>
            <a:fillRect/>
          </a:stretch>
        </p:blipFill>
        <p:spPr bwMode="auto">
          <a:xfrm>
            <a:off x="4103688" y="687415"/>
            <a:ext cx="5592762" cy="4910137"/>
          </a:xfrm>
          <a:prstGeom prst="rect">
            <a:avLst/>
          </a:prstGeom>
          <a:noFill/>
          <a:ln w="76200">
            <a:solidFill>
              <a:srgbClr val="0099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40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57" t="75713"/>
          <a:stretch>
            <a:fillRect/>
          </a:stretch>
        </p:blipFill>
        <p:spPr bwMode="auto">
          <a:xfrm>
            <a:off x="4081477" y="4940300"/>
            <a:ext cx="5614987" cy="1917700"/>
          </a:xfrm>
          <a:prstGeom prst="rect">
            <a:avLst/>
          </a:prstGeom>
          <a:noFill/>
          <a:ln w="57150">
            <a:solidFill>
              <a:srgbClr val="0099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405" name="Прямоугольник 13"/>
          <p:cNvSpPr>
            <a:spLocks noChangeArrowheads="1"/>
          </p:cNvSpPr>
          <p:nvPr/>
        </p:nvSpPr>
        <p:spPr bwMode="auto">
          <a:xfrm>
            <a:off x="1433516" y="508992"/>
            <a:ext cx="253417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99CC"/>
                </a:solidFill>
                <a:latin typeface="Arial Black" pitchFamily="34" charset="0"/>
                <a:cs typeface="Calibri" pitchFamily="34" charset="0"/>
              </a:rPr>
              <a:t>МНОГООБРАЗИЕ ДОПОЛНИТЕЛЬНЫХ </a:t>
            </a:r>
            <a:r>
              <a:rPr lang="ru-RU" sz="1200" dirty="0">
                <a:solidFill>
                  <a:srgbClr val="0099CC"/>
                </a:solidFill>
                <a:latin typeface="Arial Black" pitchFamily="34" charset="0"/>
                <a:cs typeface="Calibri" pitchFamily="34" charset="0"/>
              </a:rPr>
              <a:t>ОБЩЕОБРАЗОВАТЕЛЬНЫХ </a:t>
            </a:r>
            <a:r>
              <a:rPr lang="ru-RU" sz="1400" dirty="0">
                <a:solidFill>
                  <a:srgbClr val="0099CC"/>
                </a:solidFill>
                <a:latin typeface="Arial Black" pitchFamily="34" charset="0"/>
                <a:cs typeface="Calibri" pitchFamily="34" charset="0"/>
              </a:rPr>
              <a:t>ПРОГРАММ</a:t>
            </a:r>
            <a:endParaRPr lang="ru-RU" sz="1400" dirty="0">
              <a:solidFill>
                <a:srgbClr val="0099CC"/>
              </a:solidFill>
              <a:cs typeface="Arial" pitchFamily="34" charset="0"/>
            </a:endParaRPr>
          </a:p>
        </p:txBody>
      </p:sp>
      <p:pic>
        <p:nvPicPr>
          <p:cNvPr id="7170" name="Picture 2" descr="https://ryjovasv.100kursov.com/uploads/2016/12/14/15/34/eceab8bf4542daa32591816e39aee079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" t="11544" r="7421" b="76478"/>
          <a:stretch/>
        </p:blipFill>
        <p:spPr bwMode="auto">
          <a:xfrm>
            <a:off x="3757842" y="1"/>
            <a:ext cx="6262254" cy="58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020096" y="-216887"/>
            <a:ext cx="6543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>
                <a:solidFill>
                  <a:srgbClr val="0033CC"/>
                </a:solidFill>
                <a:latin typeface="Arial Black" pitchFamily="34" charset="0"/>
                <a:cs typeface="Calibri" pitchFamily="34" charset="0"/>
              </a:rPr>
              <a:t>?</a:t>
            </a:r>
            <a:endParaRPr lang="ru-RU" sz="6000" dirty="0">
              <a:solidFill>
                <a:srgbClr val="0033CC"/>
              </a:solidFill>
            </a:endParaRPr>
          </a:p>
        </p:txBody>
      </p:sp>
      <p:pic>
        <p:nvPicPr>
          <p:cNvPr id="7172" name="Picture 4" descr="https://pbs.twimg.com/media/DIpHwSxXoAAJut7.jpg:lar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20" t="40752" r="39390" b="18612"/>
          <a:stretch/>
        </p:blipFill>
        <p:spPr bwMode="auto">
          <a:xfrm>
            <a:off x="5951984" y="836712"/>
            <a:ext cx="1944216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87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Прямоугольник 1"/>
          <p:cNvSpPr>
            <a:spLocks noChangeArrowheads="1"/>
          </p:cNvSpPr>
          <p:nvPr/>
        </p:nvSpPr>
        <p:spPr bwMode="auto">
          <a:xfrm>
            <a:off x="1524000" y="-7938"/>
            <a:ext cx="9144000" cy="831851"/>
          </a:xfrm>
          <a:prstGeom prst="rect">
            <a:avLst/>
          </a:prstGeom>
          <a:solidFill>
            <a:srgbClr val="0099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prstClr val="white"/>
                </a:solidFill>
                <a:latin typeface="Arial Black" pitchFamily="34" charset="0"/>
                <a:cs typeface="Calibri" pitchFamily="34" charset="0"/>
              </a:rPr>
              <a:t>ПОТЕНЦИАЛ МНОГООБРАЗИЯ ДОПОЛНИТЕЛЬНЫХ ОБЩЕОБРАЗОВАТЕЛЬНЫХ ПРОГРАММ</a:t>
            </a:r>
            <a:endParaRPr lang="ru-RU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604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5" t="6422"/>
          <a:stretch>
            <a:fillRect/>
          </a:stretch>
        </p:blipFill>
        <p:spPr bwMode="auto">
          <a:xfrm>
            <a:off x="1547813" y="814415"/>
            <a:ext cx="2963862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2" name="Picture 10" descr="https://toipkro.ru/content/news/3282/5d5fd2cac07f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4" t="23393" r="8885" b="10963"/>
          <a:stretch>
            <a:fillRect/>
          </a:stretch>
        </p:blipFill>
        <p:spPr bwMode="auto">
          <a:xfrm>
            <a:off x="7256466" y="823913"/>
            <a:ext cx="3411537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3" name="Picture 16" descr="https://thumbs.dreamstime.com/b/%D1%8D-%D0%B5%D0%BC%D0%B5%D0%BD%D1%82%D1%8B-%D0%BA%D0%BD%D0%BE%D0%BF%D0%BA%D0%B8-%D0%B8-%D0%B8-%D0%B7%D0%BD%D0%B0%D0%BC%D0%B5%D0%BD%D0%B8-%D0%BA%D1%80%D0%B0%D1%81%D0%BE%D1%87%D0%BD%D1%8B%D0%B9-%D1%8F%D1%80-%D1%8B%D0%BA-%D0%B1%D0%B8%D1%80%D0%BA%D0%B0-%D1%8F-%D0%B2%D0%B0%D1%88%D0%B8%D1%85-%D1%81%D0%BE%D0%BE%D0%B1%D1%89%D0%B5%D0%BD%D0%B8%D0%B9-955858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25545" r="4349" b="25015"/>
          <a:stretch>
            <a:fillRect/>
          </a:stretch>
        </p:blipFill>
        <p:spPr bwMode="auto">
          <a:xfrm>
            <a:off x="4511677" y="849313"/>
            <a:ext cx="2681288" cy="462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511676" y="3500439"/>
            <a:ext cx="2551113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kern="0" dirty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обновление содержания дополнительного образования и создание программ нового поколения</a:t>
            </a:r>
            <a:endParaRPr lang="ru-RU" sz="1600" b="1" kern="0" dirty="0">
              <a:solidFill>
                <a:prstClr val="black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60425" name="Прямоугольник 11"/>
          <p:cNvSpPr>
            <a:spLocks noChangeArrowheads="1"/>
          </p:cNvSpPr>
          <p:nvPr/>
        </p:nvSpPr>
        <p:spPr bwMode="auto">
          <a:xfrm>
            <a:off x="4522802" y="1125540"/>
            <a:ext cx="26828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>
                <a:solidFill>
                  <a:srgbClr val="0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обеспечение доступности качественного дополнительного образования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>
                <a:solidFill>
                  <a:srgbClr val="0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учащихся</a:t>
            </a:r>
            <a:endParaRPr lang="ru-RU" sz="1600" b="1">
              <a:solidFill>
                <a:srgbClr val="000000"/>
              </a:solidFill>
              <a:latin typeface="Arial Black" pitchFamily="34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60426" name="Picture 16" descr="https://thumbs.dreamstime.com/b/%D1%8D-%D0%B5%D0%BC%D0%B5%D0%BD%D1%82%D1%8B-%D0%BA%D0%BD%D0%BE%D0%BF%D0%BA%D0%B8-%D0%B8-%D0%B8-%D0%B7%D0%BD%D0%B0%D0%BC%D0%B5%D0%BD%D0%B8-%D0%BA%D1%80%D0%B0%D1%81%D0%BE%D1%87%D0%BD%D1%8B%D0%B9-%D1%8F%D1%80-%D1%8B%D0%BA-%D0%B1%D0%B8%D1%80%D0%BA%D0%B0-%D1%8F-%D0%B2%D0%B0%D1%88%D0%B8%D1%85-%D1%81%D0%BE%D0%BE%D0%B1%D1%89%D0%B5%D0%BD%D0%B8%D0%B9-9558582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" t="49677" r="3757" b="25545"/>
          <a:stretch>
            <a:fillRect/>
          </a:stretch>
        </p:blipFill>
        <p:spPr bwMode="auto">
          <a:xfrm>
            <a:off x="3829050" y="5300663"/>
            <a:ext cx="683895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7" name="Прямоугольник 13"/>
          <p:cNvSpPr>
            <a:spLocks noChangeArrowheads="1"/>
          </p:cNvSpPr>
          <p:nvPr/>
        </p:nvSpPr>
        <p:spPr bwMode="auto">
          <a:xfrm>
            <a:off x="4151317" y="5402277"/>
            <a:ext cx="65500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>
                <a:solidFill>
                  <a:srgbClr val="0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создание условий  для </a:t>
            </a:r>
            <a:r>
              <a:rPr lang="ru-RU" sz="1600" b="1">
                <a:solidFill>
                  <a:prstClr val="black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развития каждого учащегося, приобретения им собственного практического опыта в процессе активной познавательной деятельности в соответствии с его </a:t>
            </a:r>
            <a:r>
              <a:rPr lang="ru-RU" sz="1600" b="1">
                <a:solidFill>
                  <a:srgbClr val="0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способностями, особенностями, возможностями, интересами</a:t>
            </a:r>
          </a:p>
        </p:txBody>
      </p:sp>
    </p:spTree>
    <p:extLst>
      <p:ext uri="{BB962C8B-B14F-4D97-AF65-F5344CB8AC3E}">
        <p14:creationId xmlns:p14="http://schemas.microsoft.com/office/powerpoint/2010/main" val="17611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3" t="15851" r="25087" b="9042"/>
          <a:stretch>
            <a:fillRect/>
          </a:stretch>
        </p:blipFill>
        <p:spPr bwMode="auto">
          <a:xfrm>
            <a:off x="1631952" y="260350"/>
            <a:ext cx="6342063" cy="659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974027" y="42863"/>
            <a:ext cx="2700337" cy="584200"/>
          </a:xfrm>
          <a:prstGeom prst="rect">
            <a:avLst/>
          </a:prstGeom>
          <a:solidFill>
            <a:srgbClr val="0099CC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kern="0" spc="-100" dirty="0">
                <a:solidFill>
                  <a:prstClr val="white"/>
                </a:solidFill>
                <a:latin typeface="Arial Black" pitchFamily="34" charset="0"/>
                <a:cs typeface="Times New Roman" pitchFamily="18" charset="0"/>
              </a:rPr>
              <a:t>Структура программы</a:t>
            </a:r>
          </a:p>
          <a:p>
            <a:pPr algn="ctr">
              <a:defRPr/>
            </a:pPr>
            <a:r>
              <a:rPr lang="ru-RU" sz="1600" b="1" kern="0" spc="-100" dirty="0">
                <a:solidFill>
                  <a:prstClr val="white"/>
                </a:solidFill>
                <a:latin typeface="Arial Black" pitchFamily="34" charset="0"/>
                <a:cs typeface="Times New Roman" pitchFamily="18" charset="0"/>
              </a:rPr>
              <a:t>(ФЗ-273, ст.2, п.9) </a:t>
            </a:r>
            <a:endParaRPr lang="ru-RU" sz="1600" kern="0" dirty="0">
              <a:solidFill>
                <a:prstClr val="black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64500" y="763601"/>
            <a:ext cx="2628900" cy="6124754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0099CC"/>
            </a:solidFill>
          </a:ln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b="1" i="1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1. Характеристики образования: </a:t>
            </a:r>
            <a:endParaRPr lang="ru-RU" sz="1400">
              <a:solidFill>
                <a:srgbClr val="C0000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Пояснительная записка </a:t>
            </a:r>
            <a:r>
              <a:rPr lang="ru-RU" sz="1200" i="1">
                <a:solidFill>
                  <a:srgbClr val="006666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(характеристика) </a:t>
            </a:r>
            <a:endParaRPr lang="ru-RU" sz="1200">
              <a:solidFill>
                <a:srgbClr val="006666"/>
              </a:solidFill>
              <a:latin typeface="Arial Black" pitchFamily="34" charset="0"/>
              <a:cs typeface="Calibri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Times New Roman" pitchFamily="18" charset="0"/>
              </a:rPr>
              <a:t>Цель, задачи </a:t>
            </a:r>
            <a:endParaRPr lang="ru-RU" sz="1400">
              <a:solidFill>
                <a:srgbClr val="006666"/>
              </a:solidFill>
              <a:latin typeface="Arial Black" pitchFamily="34" charset="0"/>
              <a:cs typeface="Calibri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Times New Roman" pitchFamily="18" charset="0"/>
              </a:rPr>
              <a:t>Учебный план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Times New Roman" pitchFamily="18" charset="0"/>
              </a:rPr>
              <a:t>Содержание УП</a:t>
            </a:r>
            <a:endParaRPr lang="ru-RU" sz="1400">
              <a:solidFill>
                <a:srgbClr val="006666"/>
              </a:solidFill>
              <a:latin typeface="Arial Black" pitchFamily="34" charset="0"/>
              <a:cs typeface="Calibri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Times New Roman" pitchFamily="18" charset="0"/>
              </a:rPr>
              <a:t>Планируемые результаты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b="1" i="1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2.Организационно-педагогические условия: </a:t>
            </a:r>
            <a:endParaRPr lang="ru-RU" sz="1400">
              <a:solidFill>
                <a:srgbClr val="C00000"/>
              </a:solidFill>
              <a:latin typeface="Arial Black" pitchFamily="34" charset="0"/>
              <a:cs typeface="Calibri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Times New Roman" pitchFamily="18" charset="0"/>
              </a:rPr>
              <a:t>Формы аттестации</a:t>
            </a:r>
            <a:endParaRPr lang="ru-RU" sz="1400">
              <a:solidFill>
                <a:srgbClr val="006666"/>
              </a:solidFill>
              <a:latin typeface="Arial Black" pitchFamily="34" charset="0"/>
              <a:cs typeface="Calibri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Times New Roman" pitchFamily="18" charset="0"/>
              </a:rPr>
              <a:t>Оценочные материалы</a:t>
            </a:r>
            <a:endParaRPr lang="ru-RU" sz="1400">
              <a:solidFill>
                <a:srgbClr val="006666"/>
              </a:solidFill>
              <a:latin typeface="Arial Black" pitchFamily="34" charset="0"/>
              <a:cs typeface="Calibri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Calibri" pitchFamily="34" charset="0"/>
              </a:rPr>
              <a:t>Условия реализации программы (</a:t>
            </a: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Times New Roman" pitchFamily="18" charset="0"/>
              </a:rPr>
              <a:t>материально-техническое, кадровое, информационное обеспечение).</a:t>
            </a:r>
            <a:endParaRPr lang="ru-RU" sz="1400">
              <a:solidFill>
                <a:srgbClr val="006666"/>
              </a:solidFill>
              <a:latin typeface="Arial Black" pitchFamily="34" charset="0"/>
              <a:cs typeface="Calibri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Times New Roman" pitchFamily="18" charset="0"/>
              </a:rPr>
              <a:t>Методические материалы.</a:t>
            </a:r>
            <a:endParaRPr lang="ru-RU" sz="1400">
              <a:solidFill>
                <a:srgbClr val="006666"/>
              </a:solidFill>
              <a:latin typeface="Arial Black" pitchFamily="34" charset="0"/>
              <a:cs typeface="Calibri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Times New Roman" pitchFamily="18" charset="0"/>
              </a:rPr>
              <a:t>Рабочие программы </a:t>
            </a: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Calibri" pitchFamily="34" charset="0"/>
              </a:rPr>
              <a:t>учебных предметов, курсов, модулей.</a:t>
            </a:r>
            <a:endParaRPr lang="ru-RU" sz="1400">
              <a:solidFill>
                <a:srgbClr val="006666"/>
              </a:solidFill>
              <a:latin typeface="Arial Black" pitchFamily="34" charset="0"/>
              <a:cs typeface="Calibri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Calibri" pitchFamily="34" charset="0"/>
              </a:rPr>
              <a:t>Календарный учебный график</a:t>
            </a:r>
            <a:endParaRPr lang="ru-RU" sz="1400">
              <a:solidFill>
                <a:srgbClr val="006666"/>
              </a:solidFill>
              <a:latin typeface="Arial Black" pitchFamily="34" charset="0"/>
              <a:cs typeface="Calibri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630238" algn="l"/>
              </a:tabLst>
              <a:defRPr/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Calibri" pitchFamily="34" charset="0"/>
              </a:rPr>
              <a:t>Список литературы</a:t>
            </a:r>
            <a:endParaRPr lang="ru-RU" sz="1400">
              <a:solidFill>
                <a:srgbClr val="006666"/>
              </a:solidFill>
              <a:latin typeface="Arial Black" pitchFamily="34" charset="0"/>
              <a:cs typeface="Calibri" pitchFamily="34" charset="0"/>
            </a:endParaRPr>
          </a:p>
        </p:txBody>
      </p:sp>
      <p:pic>
        <p:nvPicPr>
          <p:cNvPr id="61445" name="Picture 2" descr="https://ds05.infourok.ru/uploads/ex/05ce/000f962d-980b2368/hello_html_m3bcccaf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475" y="3379788"/>
            <a:ext cx="2262188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Прямоугольник 5"/>
          <p:cNvSpPr>
            <a:spLocks noChangeArrowheads="1"/>
          </p:cNvSpPr>
          <p:nvPr/>
        </p:nvSpPr>
        <p:spPr bwMode="auto">
          <a:xfrm rot="-433945">
            <a:off x="5593364" y="3211306"/>
            <a:ext cx="2145139" cy="338554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>
                <a:solidFill>
                  <a:prstClr val="white"/>
                </a:solidFill>
                <a:latin typeface="Arial Black" pitchFamily="34" charset="0"/>
                <a:cs typeface="Times New Roman" pitchFamily="18" charset="0"/>
              </a:rPr>
              <a:t>Разноуровневые</a:t>
            </a:r>
            <a:endParaRPr lang="ru-RU" sz="160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447" name="Прямоугольник 11"/>
          <p:cNvSpPr>
            <a:spLocks noChangeArrowheads="1"/>
          </p:cNvSpPr>
          <p:nvPr/>
        </p:nvSpPr>
        <p:spPr bwMode="auto">
          <a:xfrm rot="3204522">
            <a:off x="2436772" y="1178511"/>
            <a:ext cx="2276585" cy="338554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>
                <a:solidFill>
                  <a:prstClr val="white"/>
                </a:solidFill>
                <a:latin typeface="Arial Black" pitchFamily="34" charset="0"/>
                <a:cs typeface="Times New Roman" pitchFamily="18" charset="0"/>
              </a:rPr>
              <a:t>Интегрированные</a:t>
            </a:r>
            <a:endParaRPr lang="ru-RU" sz="160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448" name="Прямоугольник 12"/>
          <p:cNvSpPr>
            <a:spLocks noChangeArrowheads="1"/>
          </p:cNvSpPr>
          <p:nvPr/>
        </p:nvSpPr>
        <p:spPr bwMode="auto">
          <a:xfrm rot="-498373">
            <a:off x="2070331" y="4060617"/>
            <a:ext cx="1725152" cy="338554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>
                <a:solidFill>
                  <a:prstClr val="white"/>
                </a:solidFill>
                <a:latin typeface="Arial Black" pitchFamily="34" charset="0"/>
                <a:cs typeface="Times New Roman" pitchFamily="18" charset="0"/>
              </a:rPr>
              <a:t>Профильные</a:t>
            </a:r>
            <a:endParaRPr lang="ru-RU" sz="160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449" name="Прямоугольник 13"/>
          <p:cNvSpPr>
            <a:spLocks noChangeArrowheads="1"/>
          </p:cNvSpPr>
          <p:nvPr/>
        </p:nvSpPr>
        <p:spPr bwMode="auto">
          <a:xfrm rot="-2162400">
            <a:off x="5610654" y="1863517"/>
            <a:ext cx="1519968" cy="338554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>
                <a:solidFill>
                  <a:prstClr val="white"/>
                </a:solidFill>
                <a:latin typeface="Arial Black" pitchFamily="34" charset="0"/>
                <a:cs typeface="Times New Roman" pitchFamily="18" charset="0"/>
              </a:rPr>
              <a:t>Модульные</a:t>
            </a:r>
            <a:endParaRPr lang="ru-RU" sz="160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450" name="Прямоугольник 14"/>
          <p:cNvSpPr>
            <a:spLocks noChangeArrowheads="1"/>
          </p:cNvSpPr>
          <p:nvPr/>
        </p:nvSpPr>
        <p:spPr bwMode="auto">
          <a:xfrm rot="1734056">
            <a:off x="5302782" y="4197936"/>
            <a:ext cx="1170513" cy="338554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>
                <a:solidFill>
                  <a:prstClr val="white"/>
                </a:solidFill>
                <a:latin typeface="Arial Black" pitchFamily="34" charset="0"/>
                <a:cs typeface="Times New Roman" pitchFamily="18" charset="0"/>
              </a:rPr>
              <a:t>Сетевые</a:t>
            </a:r>
            <a:endParaRPr lang="ru-RU" sz="160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451" name="Прямоугольник 15"/>
          <p:cNvSpPr>
            <a:spLocks noChangeArrowheads="1"/>
          </p:cNvSpPr>
          <p:nvPr/>
        </p:nvSpPr>
        <p:spPr bwMode="auto">
          <a:xfrm rot="226607">
            <a:off x="1565943" y="2754106"/>
            <a:ext cx="1798890" cy="338554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>
                <a:solidFill>
                  <a:prstClr val="white"/>
                </a:solidFill>
                <a:latin typeface="Arial Black" pitchFamily="34" charset="0"/>
                <a:cs typeface="Times New Roman" pitchFamily="18" charset="0"/>
              </a:rPr>
              <a:t>Комплексные</a:t>
            </a:r>
            <a:endParaRPr lang="ru-RU" sz="160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980728">
            <a:off x="3185041" y="3046999"/>
            <a:ext cx="1502334" cy="33855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prstClr val="white"/>
                </a:solidFill>
                <a:latin typeface="Arial Black" pitchFamily="34" charset="0"/>
                <a:cs typeface="Arial" pitchFamily="34" charset="0"/>
              </a:rPr>
              <a:t>программы</a:t>
            </a:r>
            <a:endParaRPr lang="ru-RU" sz="16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5774778">
            <a:off x="4153096" y="2525505"/>
            <a:ext cx="1568058" cy="33855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prstClr val="white"/>
                </a:solidFill>
                <a:latin typeface="Arial Black" pitchFamily="34" charset="0"/>
                <a:cs typeface="Arial" pitchFamily="34" charset="0"/>
              </a:rPr>
              <a:t>Показатели</a:t>
            </a:r>
            <a:endParaRPr lang="ru-RU" sz="16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4120686">
            <a:off x="4148427" y="2989055"/>
            <a:ext cx="728084" cy="33855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prstClr val="white"/>
                </a:solidFill>
                <a:latin typeface="Arial Black" pitchFamily="34" charset="0"/>
                <a:cs typeface="Arial" pitchFamily="34" charset="0"/>
              </a:rPr>
              <a:t>вида</a:t>
            </a:r>
            <a:endParaRPr lang="ru-RU" sz="16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456" name="Прямоугольник 20"/>
          <p:cNvSpPr>
            <a:spLocks noChangeArrowheads="1"/>
          </p:cNvSpPr>
          <p:nvPr/>
        </p:nvSpPr>
        <p:spPr bwMode="auto">
          <a:xfrm rot="5012487">
            <a:off x="4076662" y="1036430"/>
            <a:ext cx="1452642" cy="338554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>
                <a:solidFill>
                  <a:prstClr val="white"/>
                </a:solidFill>
                <a:latin typeface="Arial Black" pitchFamily="34" charset="0"/>
                <a:cs typeface="Arial" pitchFamily="34" charset="0"/>
              </a:rPr>
              <a:t>Уровневые</a:t>
            </a:r>
          </a:p>
        </p:txBody>
      </p:sp>
      <p:pic>
        <p:nvPicPr>
          <p:cNvPr id="6145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9" t="44638" r="24966" b="41809"/>
          <a:stretch>
            <a:fillRect/>
          </a:stretch>
        </p:blipFill>
        <p:spPr bwMode="auto">
          <a:xfrm rot="1993978">
            <a:off x="1701814" y="1368428"/>
            <a:ext cx="1554163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9" t="44638" r="24966" b="41809"/>
          <a:stretch>
            <a:fillRect/>
          </a:stretch>
        </p:blipFill>
        <p:spPr bwMode="auto">
          <a:xfrm rot="-3582033">
            <a:off x="4842669" y="715182"/>
            <a:ext cx="2152650" cy="86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59" name="Прямоугольник 23"/>
          <p:cNvSpPr>
            <a:spLocks noChangeArrowheads="1"/>
          </p:cNvSpPr>
          <p:nvPr/>
        </p:nvSpPr>
        <p:spPr bwMode="auto">
          <a:xfrm rot="-3694992">
            <a:off x="4830532" y="995155"/>
            <a:ext cx="2151551" cy="338554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>
                <a:solidFill>
                  <a:prstClr val="white"/>
                </a:solidFill>
                <a:latin typeface="Arial Black" pitchFamily="34" charset="0"/>
                <a:cs typeface="Arial" pitchFamily="34" charset="0"/>
              </a:rPr>
              <a:t>Адаптированные</a:t>
            </a:r>
          </a:p>
        </p:txBody>
      </p:sp>
      <p:sp>
        <p:nvSpPr>
          <p:cNvPr id="61460" name="Прямоугольник 25"/>
          <p:cNvSpPr>
            <a:spLocks noChangeArrowheads="1"/>
          </p:cNvSpPr>
          <p:nvPr/>
        </p:nvSpPr>
        <p:spPr bwMode="auto">
          <a:xfrm rot="1734056">
            <a:off x="1697986" y="1695242"/>
            <a:ext cx="1741182" cy="338554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>
                <a:solidFill>
                  <a:prstClr val="white"/>
                </a:solidFill>
                <a:latin typeface="Arial Black" pitchFamily="34" charset="0"/>
                <a:cs typeface="Times New Roman" pitchFamily="18" charset="0"/>
              </a:rPr>
              <a:t>Вариативные</a:t>
            </a:r>
            <a:endParaRPr lang="ru-RU" sz="160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462" name="AutoShape 8" descr="https://svgsilh.com/svg/23364-3f51b5.svg"/>
          <p:cNvSpPr>
            <a:spLocks noChangeAspect="1" noChangeArrowheads="1"/>
          </p:cNvSpPr>
          <p:nvPr/>
        </p:nvSpPr>
        <p:spPr bwMode="auto">
          <a:xfrm>
            <a:off x="1679583" y="-136525"/>
            <a:ext cx="296863" cy="29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1463" name="AutoShape 10" descr="https://svgsilh.com/svg/23364-3f51b5.svg"/>
          <p:cNvSpPr>
            <a:spLocks noChangeAspect="1" noChangeArrowheads="1"/>
          </p:cNvSpPr>
          <p:nvPr/>
        </p:nvSpPr>
        <p:spPr bwMode="auto">
          <a:xfrm>
            <a:off x="1831989" y="15902"/>
            <a:ext cx="296863" cy="29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6146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9" t="10158" r="11150" b="10158"/>
          <a:stretch>
            <a:fillRect/>
          </a:stretch>
        </p:blipFill>
        <p:spPr bwMode="auto">
          <a:xfrm>
            <a:off x="5588000" y="4956175"/>
            <a:ext cx="2395538" cy="181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65" name="Прямоугольник 34"/>
          <p:cNvSpPr>
            <a:spLocks noChangeArrowheads="1"/>
          </p:cNvSpPr>
          <p:nvPr/>
        </p:nvSpPr>
        <p:spPr bwMode="auto">
          <a:xfrm>
            <a:off x="5888038" y="5919815"/>
            <a:ext cx="135485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Times New Roman" pitchFamily="18" charset="0"/>
              </a:rPr>
              <a:t>Педагог ДО</a:t>
            </a: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1466" name="Прямоугольник 35"/>
          <p:cNvSpPr>
            <a:spLocks noChangeArrowheads="1"/>
          </p:cNvSpPr>
          <p:nvPr/>
        </p:nvSpPr>
        <p:spPr bwMode="auto">
          <a:xfrm>
            <a:off x="6365875" y="5445152"/>
            <a:ext cx="1143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i="1">
                <a:solidFill>
                  <a:srgbClr val="006666"/>
                </a:solidFill>
                <a:latin typeface="Arial Black" pitchFamily="34" charset="0"/>
                <a:cs typeface="Times New Roman" pitchFamily="18" charset="0"/>
              </a:rPr>
              <a:t>Методист</a:t>
            </a: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1467" name="Прямоугольник 1"/>
          <p:cNvSpPr>
            <a:spLocks noChangeArrowheads="1"/>
          </p:cNvSpPr>
          <p:nvPr/>
        </p:nvSpPr>
        <p:spPr bwMode="auto">
          <a:xfrm rot="3262286">
            <a:off x="4121762" y="2237664"/>
            <a:ext cx="4972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?</a:t>
            </a:r>
            <a:endParaRPr lang="ru-RU" sz="4000">
              <a:solidFill>
                <a:srgbClr val="FF0000"/>
              </a:solidFill>
              <a:cs typeface="Arial" pitchFamily="34" charset="0"/>
            </a:endParaRPr>
          </a:p>
        </p:txBody>
      </p:sp>
      <p:pic>
        <p:nvPicPr>
          <p:cNvPr id="28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9" t="10158" r="11150" b="10158"/>
          <a:stretch>
            <a:fillRect/>
          </a:stretch>
        </p:blipFill>
        <p:spPr bwMode="auto">
          <a:xfrm>
            <a:off x="1564015" y="5147543"/>
            <a:ext cx="1368892" cy="1080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821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4"/>
          <a:stretch/>
        </p:blipFill>
        <p:spPr bwMode="auto">
          <a:xfrm>
            <a:off x="1524000" y="0"/>
            <a:ext cx="911756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641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31506" y="3700"/>
            <a:ext cx="8928992" cy="400110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spc="-100" dirty="0">
                <a:solidFill>
                  <a:srgbClr val="FFFFFF"/>
                </a:solidFill>
                <a:latin typeface="Arial Black" panose="020B0A04020102020204" pitchFamily="34" charset="0"/>
                <a:ea typeface="Calibri"/>
              </a:rPr>
              <a:t>Целевые ориентиры дополнительного образования детей</a:t>
            </a:r>
            <a:endParaRPr lang="ru-RU" sz="2000" kern="0" spc="-100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0606" r="25531" b="50774"/>
          <a:stretch/>
        </p:blipFill>
        <p:spPr bwMode="auto">
          <a:xfrm>
            <a:off x="1722774" y="403837"/>
            <a:ext cx="4764299" cy="1440587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02138" y="908720"/>
            <a:ext cx="27272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hlinkClick r:id="rId3"/>
              </a:rPr>
              <a:t>https://dopobraz-karelia.ru/images/library_for_teachers/Kuprianov_orientiry_DO.pdf</a:t>
            </a: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39324" r="17576" b="15019"/>
          <a:stretch/>
        </p:blipFill>
        <p:spPr bwMode="auto">
          <a:xfrm>
            <a:off x="6487062" y="386891"/>
            <a:ext cx="4073439" cy="1457533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65" t="21414" r="23712" b="66330"/>
          <a:stretch/>
        </p:blipFill>
        <p:spPr bwMode="auto">
          <a:xfrm>
            <a:off x="7032105" y="1844424"/>
            <a:ext cx="3528394" cy="744639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59" y="4365104"/>
            <a:ext cx="1780954" cy="2376264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2" t="26468" r="7187" b="60326"/>
          <a:stretch/>
        </p:blipFill>
        <p:spPr bwMode="auto">
          <a:xfrm>
            <a:off x="3579210" y="1844424"/>
            <a:ext cx="3371913" cy="720507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575741" y="2259810"/>
            <a:ext cx="3281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-100" dirty="0">
                <a:solidFill>
                  <a:prstClr val="black"/>
                </a:solidFill>
                <a:hlinkClick r:id="rId8"/>
              </a:rPr>
              <a:t>https://</a:t>
            </a:r>
            <a:r>
              <a:rPr lang="en-US" sz="1400" b="1" spc="-100" dirty="0">
                <a:solidFill>
                  <a:prstClr val="black"/>
                </a:solidFill>
                <a:hlinkClick r:id="rId8"/>
              </a:rPr>
              <a:t>www.prodalit.ru/tov/Products-766869</a:t>
            </a:r>
            <a:endParaRPr lang="ru-RU" sz="1400" b="1" spc="-100" dirty="0">
              <a:solidFill>
                <a:prstClr val="black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25934" r="68552" b="17539"/>
          <a:stretch/>
        </p:blipFill>
        <p:spPr bwMode="auto">
          <a:xfrm>
            <a:off x="1722763" y="1844397"/>
            <a:ext cx="1780952" cy="2451584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https://thumbs.dreamstime.com/z/%D1%88%D0%B0%D0%B1-%D0%BE%D0%BD%D1%8B-infographic-%D1%8F-%D0%B2%D0%B5%D0%BA%D1%82%D0%BE%D1%80%D0%B0-%D0%B5-%D0%B0-45344316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9" t="40914" r="21517" b="8960"/>
          <a:stretch/>
        </p:blipFill>
        <p:spPr bwMode="auto">
          <a:xfrm>
            <a:off x="3575721" y="2654317"/>
            <a:ext cx="6984777" cy="408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65177" y="4149107"/>
            <a:ext cx="518681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1800" dirty="0">
                <a:solidFill>
                  <a:srgbClr val="22272F"/>
                </a:solidFill>
                <a:latin typeface="Arial Black" pitchFamily="34" charset="0"/>
                <a:ea typeface="Times New Roman"/>
              </a:rPr>
              <a:t>Постановление Правительства РФ от 7 марта 1995 г. N 233 "Об утверждении Типового положения об образовательном учреждении дополнительного образования детей" (с изменениями и дополнениями) (утратило силу)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63754" y="4511671"/>
            <a:ext cx="1170513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000" b="1" kern="1800" dirty="0">
                <a:solidFill>
                  <a:srgbClr val="22272F"/>
                </a:solidFill>
                <a:latin typeface="Arial Black" pitchFamily="34" charset="0"/>
                <a:ea typeface="Times New Roman"/>
              </a:rPr>
              <a:t>1995 г.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03913" y="2690363"/>
            <a:ext cx="51480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99"/>
                </a:solidFill>
                <a:latin typeface="Arial Black" pitchFamily="34" charset="0"/>
                <a:ea typeface="Calibri"/>
              </a:rPr>
              <a:t>Приказ </a:t>
            </a:r>
            <a:r>
              <a:rPr lang="ru-RU" sz="1400" dirty="0" err="1">
                <a:solidFill>
                  <a:srgbClr val="000099"/>
                </a:solidFill>
                <a:latin typeface="Arial Black" pitchFamily="34" charset="0"/>
                <a:ea typeface="Calibri"/>
              </a:rPr>
              <a:t>Минпросвещения</a:t>
            </a:r>
            <a:r>
              <a:rPr lang="ru-RU" sz="1400" dirty="0">
                <a:solidFill>
                  <a:srgbClr val="000099"/>
                </a:solidFill>
                <a:latin typeface="Arial Black" pitchFamily="34" charset="0"/>
                <a:ea typeface="Calibri"/>
              </a:rPr>
              <a:t> СССР от 20.07.1987 № 135 «Об утверждении Типовых положений и штатов внешкольных учреждений» («Бюллетень нормативных актов </a:t>
            </a:r>
            <a:r>
              <a:rPr lang="ru-RU" sz="1400" dirty="0" err="1">
                <a:solidFill>
                  <a:srgbClr val="000099"/>
                </a:solidFill>
                <a:latin typeface="Arial Black" pitchFamily="34" charset="0"/>
                <a:ea typeface="Calibri"/>
              </a:rPr>
              <a:t>Минпросвещения</a:t>
            </a:r>
            <a:r>
              <a:rPr lang="ru-RU" sz="1400" dirty="0">
                <a:solidFill>
                  <a:srgbClr val="000099"/>
                </a:solidFill>
                <a:latin typeface="Arial Black" pitchFamily="34" charset="0"/>
                <a:ea typeface="Calibri"/>
              </a:rPr>
              <a:t> СССР», 1987, № 11)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95268" y="3065167"/>
            <a:ext cx="1170513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0099"/>
                </a:solidFill>
                <a:latin typeface="Arial Black" pitchFamily="34" charset="0"/>
                <a:ea typeface="Calibri"/>
              </a:rPr>
              <a:t>1987 г.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08530" y="5548040"/>
            <a:ext cx="514344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4D4D4D"/>
                </a:solidFill>
                <a:latin typeface="Arial Black" pitchFamily="34" charset="0"/>
                <a:ea typeface="Times New Roman"/>
              </a:rPr>
              <a:t>Приказ Министерства образования и науки РФ от 26 июня 2012 г. № 504 “Об утверждении Типового положения об образовательном учреждении дополнительного образования детей”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95269" y="5932733"/>
            <a:ext cx="1170513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4D4D4D"/>
                </a:solidFill>
                <a:latin typeface="Arial Black" pitchFamily="34" charset="0"/>
                <a:ea typeface="Times New Roman"/>
              </a:rPr>
              <a:t>2012 г.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8029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7510" y="116632"/>
            <a:ext cx="8748970" cy="43691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ru-RU" sz="2000" b="1" dirty="0">
                <a:solidFill>
                  <a:srgbClr val="FF0000"/>
                </a:solidFill>
                <a:latin typeface="Arial Black" pitchFamily="34" charset="0"/>
              </a:rPr>
              <a:t>РАЗНОУРОВНЕВОЕ ОБУЧЕНИЕ</a:t>
            </a:r>
          </a:p>
        </p:txBody>
      </p:sp>
      <p:pic>
        <p:nvPicPr>
          <p:cNvPr id="1026" name="Picture 2" descr="http://900igr.net/up/datas/131377/0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0" t="8113" r="9185" b="11461"/>
          <a:stretch/>
        </p:blipFill>
        <p:spPr bwMode="auto">
          <a:xfrm>
            <a:off x="1667511" y="1556792"/>
            <a:ext cx="3348373" cy="347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2.depositphotos.com/1796303/7031/v/950/depositphotos_70310337-stock-illustration-infographic-design-elements-for-you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" t="5078" r="8929" b="5961"/>
          <a:stretch/>
        </p:blipFill>
        <p:spPr bwMode="auto">
          <a:xfrm>
            <a:off x="4966674" y="692697"/>
            <a:ext cx="5701329" cy="5564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09946" y="836715"/>
            <a:ext cx="496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реализовать право </a:t>
            </a:r>
            <a:r>
              <a:rPr lang="ru-RU" sz="1600" b="1" u="sng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каждого ребёнка</a:t>
            </a:r>
            <a:r>
              <a:rPr lang="ru-RU" sz="1600" b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 на обучение в индивидуальном темпе, объёме и уровне сложности</a:t>
            </a:r>
            <a:endParaRPr lang="ru-RU" sz="16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19666" y="1844824"/>
            <a:ext cx="50483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учесть разный уровень развития учащихся, их интересы и разные возможности освоения ими содержания программ</a:t>
            </a:r>
            <a:endParaRPr lang="ru-RU" sz="16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09946" y="3068961"/>
            <a:ext cx="496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создать условия для включения </a:t>
            </a:r>
            <a:r>
              <a:rPr lang="ru-RU" sz="1600" b="1" u="sng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каждого учащегося</a:t>
            </a:r>
            <a:r>
              <a:rPr lang="ru-RU" sz="1600" b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 в обучение в зоне его ближайшего развития</a:t>
            </a:r>
            <a:endParaRPr lang="ru-RU" sz="16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09947" y="4021816"/>
            <a:ext cx="50483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организовать параллельные процессы освоения содержания программы на разных уровнях сложности, в разных темпах и объемах на основе диагностики</a:t>
            </a:r>
            <a:endParaRPr lang="ru-RU" sz="16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09946" y="5157196"/>
            <a:ext cx="50783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Arial Black" pitchFamily="34" charset="0"/>
                <a:ea typeface="Calibri"/>
              </a:rPr>
              <a:t>обеспечить наилучшие условия, направленные на приобретение учащимся собственного практического опыта и самостоятельную активную познавательную деятельность</a:t>
            </a:r>
            <a:endParaRPr lang="ru-RU" sz="1400" b="1" dirty="0">
              <a:solidFill>
                <a:prstClr val="black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56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1" y="0"/>
            <a:ext cx="9143999" cy="56404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1800" b="1" cap="all" dirty="0" err="1">
                <a:solidFill>
                  <a:srgbClr val="C00000"/>
                </a:solidFill>
                <a:latin typeface="Arial Black" pitchFamily="34" charset="0"/>
                <a:ea typeface="Calibri"/>
              </a:rPr>
              <a:t>разноуровневыЕ</a:t>
            </a:r>
            <a:r>
              <a:rPr lang="ru-RU" sz="1800" b="1" cap="all" dirty="0">
                <a:solidFill>
                  <a:srgbClr val="C00000"/>
                </a:solidFill>
                <a:latin typeface="Arial Black" pitchFamily="34" charset="0"/>
                <a:ea typeface="Calibri"/>
              </a:rPr>
              <a:t>  дополнительные общеразвивающие  программы</a:t>
            </a:r>
            <a:endParaRPr lang="ru-RU" sz="1800" b="1" cap="all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2052" name="Picture 4" descr="http://t653014.dou.obrazovanie33.ru/upload/iblock/858/kartin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505" y="5149653"/>
            <a:ext cx="1065193" cy="110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eduportal44.ru/kady/zavr/SiteAssets/SitePages/%D0%94%D0%BE%D0%BC%D0%B0%D1%88%D0%BD%D1%8F%D1%8F/04051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6082" r="5196" b="24373"/>
          <a:stretch/>
        </p:blipFill>
        <p:spPr bwMode="auto">
          <a:xfrm>
            <a:off x="2678695" y="5132233"/>
            <a:ext cx="1281854" cy="82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ds131brn.edu22.info/images/news/talant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4" t="5408" r="17494" b="11566"/>
          <a:stretch/>
        </p:blipFill>
        <p:spPr bwMode="auto">
          <a:xfrm>
            <a:off x="4053633" y="5132238"/>
            <a:ext cx="972108" cy="110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toipkro.ru/content/news/3282/5d5fd2cac07f6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4" t="23394" r="8885" b="10964"/>
          <a:stretch/>
        </p:blipFill>
        <p:spPr bwMode="auto">
          <a:xfrm>
            <a:off x="1613505" y="595728"/>
            <a:ext cx="3412239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02361" y="5871089"/>
            <a:ext cx="191270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spc="-100" dirty="0">
                <a:solidFill>
                  <a:srgbClr val="0000FF"/>
                </a:solidFill>
                <a:latin typeface="Arial Narrow" pitchFamily="34" charset="0"/>
              </a:rPr>
              <a:t>ПРОФОРИЕНТАЦИЯ</a:t>
            </a:r>
          </a:p>
        </p:txBody>
      </p:sp>
      <p:pic>
        <p:nvPicPr>
          <p:cNvPr id="2060" name="Picture 12" descr="https://fsd.multiurok.ru/html/2017/06/18/s_594697917527c/img10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4" t="6061" r="5174" b="6103"/>
          <a:stretch/>
        </p:blipFill>
        <p:spPr bwMode="auto">
          <a:xfrm>
            <a:off x="5066601" y="564046"/>
            <a:ext cx="2919610" cy="401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919162" y="821907"/>
            <a:ext cx="1928733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00FF"/>
                </a:solidFill>
                <a:latin typeface="Arial Black" pitchFamily="34" charset="0"/>
              </a:rPr>
              <a:t>РАЗНОУРОВНЕВЫЕ </a:t>
            </a:r>
          </a:p>
          <a:p>
            <a:r>
              <a:rPr lang="ru-RU" sz="1200" b="1" dirty="0">
                <a:solidFill>
                  <a:srgbClr val="0000FF"/>
                </a:solidFill>
                <a:latin typeface="Arial Black" pitchFamily="34" charset="0"/>
              </a:rPr>
              <a:t>ПРОГРАММЫ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204016" y="2200987"/>
            <a:ext cx="1642857" cy="584775"/>
          </a:xfrm>
          <a:prstGeom prst="rect">
            <a:avLst/>
          </a:prstGeom>
          <a:solidFill>
            <a:srgbClr val="6600CC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prstClr val="white"/>
                </a:solidFill>
                <a:latin typeface="Arial Narrow" pitchFamily="34" charset="0"/>
              </a:rPr>
              <a:t>УГЛУБЛЕННЫЙ </a:t>
            </a:r>
          </a:p>
          <a:p>
            <a:pPr algn="ctr"/>
            <a:r>
              <a:rPr lang="ru-RU" sz="1600" b="1" dirty="0">
                <a:solidFill>
                  <a:prstClr val="white"/>
                </a:solidFill>
                <a:latin typeface="Arial Narrow" pitchFamily="34" charset="0"/>
              </a:rPr>
              <a:t>УРОВЕНЬ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694615" y="3010808"/>
            <a:ext cx="1961272" cy="646331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 Narrow" pitchFamily="34" charset="0"/>
              </a:rPr>
              <a:t>БАЗОВЫЙ УРОВЕНЬ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231908" y="3861049"/>
            <a:ext cx="2305439" cy="646331"/>
          </a:xfrm>
          <a:prstGeom prst="rect">
            <a:avLst/>
          </a:prstGeom>
          <a:solidFill>
            <a:srgbClr val="0070C0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 Narrow" pitchFamily="34" charset="0"/>
              </a:rPr>
              <a:t>ОЗНАКОМИТЕЛЬНЫЙ </a:t>
            </a:r>
          </a:p>
          <a:p>
            <a:pPr algn="ctr"/>
            <a:r>
              <a:rPr lang="ru-RU" b="1" dirty="0">
                <a:solidFill>
                  <a:prstClr val="white"/>
                </a:solidFill>
                <a:latin typeface="Arial Narrow" pitchFamily="34" charset="0"/>
              </a:rPr>
              <a:t>УРОВЕНЬ</a:t>
            </a:r>
          </a:p>
        </p:txBody>
      </p:sp>
      <p:pic>
        <p:nvPicPr>
          <p:cNvPr id="2064" name="Picture 16" descr="https://thumbs.dreamstime.com/b/%D1%8D-%D0%B5%D0%BC%D0%B5%D0%BD%D1%82%D1%8B-%D0%BA%D0%BD%D0%BE%D0%BF%D0%BA%D0%B8-%D0%B8-%D0%B8-%D0%B7%D0%BD%D0%B0%D0%BC%D0%B5%D0%BD%D0%B8-%D0%BA%D1%80%D0%B0%D1%81%D0%BE%D1%87%D0%BD%D1%8B%D0%B9-%D1%8F%D1%80-%D1%8B%D0%BA-%D0%B1%D0%B8%D1%80%D0%BA%D0%B0-%D1%8F-%D0%B2%D0%B0%D1%88%D0%B8%D1%85-%D1%81%D0%BE%D0%BE%D0%B1%D1%89%D0%B5%D0%BD%D0%B8%D0%B9-95585826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8" t="25015" r="4027" b="25544"/>
          <a:stretch/>
        </p:blipFill>
        <p:spPr bwMode="auto">
          <a:xfrm rot="10800000">
            <a:off x="7986209" y="789966"/>
            <a:ext cx="2681790" cy="378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6" descr="https://thumbs.dreamstime.com/b/%D1%8D-%D0%B5%D0%BC%D0%B5%D0%BD%D1%82%D1%8B-%D0%BA%D0%BD%D0%BE%D0%BF%D0%BA%D0%B8-%D0%B8-%D0%B8-%D0%B7%D0%BD%D0%B0%D0%BC%D0%B5%D0%BD%D0%B8-%D0%BA%D1%80%D0%B0%D1%81%D0%BE%D1%87%D0%BD%D1%8B%D0%B9-%D1%8F%D1%80-%D1%8B%D0%BA-%D0%B1%D0%B8%D1%80%D0%BA%D0%B0-%D1%8F-%D0%B2%D0%B0%D1%88%D0%B8%D1%85-%D1%81%D0%BE%D0%BE%D0%B1%D1%89%D0%B5%D0%BD%D0%B8%D0%B9-95585826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" t="49677" r="3757" b="25544"/>
          <a:stretch/>
        </p:blipFill>
        <p:spPr bwMode="auto">
          <a:xfrm>
            <a:off x="5025744" y="4579906"/>
            <a:ext cx="5642259" cy="167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8158074" y="1052739"/>
            <a:ext cx="2376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обеспечение доступности качественного дополнительного образования учащихся</a:t>
            </a:r>
            <a:endParaRPr lang="ru-RU" sz="16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996056" y="2863980"/>
            <a:ext cx="25382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обновлению содержания дополнительного образования и созданию программ нового поколения</a:t>
            </a:r>
            <a:endParaRPr lang="ru-RU" sz="16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393922" y="4662394"/>
            <a:ext cx="496855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600" b="1" dirty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каждый учащийся получает возможность освоить программу на «своем» уровне, в зависимости от своих способностей, особенностей, возможностей, интересов.</a:t>
            </a:r>
          </a:p>
        </p:txBody>
      </p:sp>
    </p:spTree>
    <p:extLst>
      <p:ext uri="{BB962C8B-B14F-4D97-AF65-F5344CB8AC3E}">
        <p14:creationId xmlns:p14="http://schemas.microsoft.com/office/powerpoint/2010/main" val="369859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17842" y="4797153"/>
            <a:ext cx="8906651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6600CC"/>
            </a:solidFill>
          </a:ln>
        </p:spPr>
        <p:txBody>
          <a:bodyPr wrap="square">
            <a:spAutoFit/>
          </a:bodyPr>
          <a:lstStyle/>
          <a:p>
            <a:pPr indent="-285750" algn="just">
              <a:buFont typeface="Wingdings" pitchFamily="2" charset="2"/>
              <a:buChar char="q"/>
            </a:pPr>
            <a:r>
              <a:rPr lang="ru-RU" sz="1600" b="1" spc="-100" dirty="0">
                <a:solidFill>
                  <a:srgbClr val="0000FF"/>
                </a:solidFill>
                <a:latin typeface="Arial Black" pitchFamily="34" charset="0"/>
                <a:ea typeface="Calibri"/>
                <a:cs typeface="Times New Roman"/>
              </a:rPr>
              <a:t>Письмо Министерства образования и науки РФ от 18 ноября 2015 г. № 09-3242 «О направлении информации»</a:t>
            </a:r>
          </a:p>
          <a:p>
            <a:pPr indent="-285750" algn="just">
              <a:buFont typeface="Wingdings" pitchFamily="2" charset="2"/>
              <a:buChar char="q"/>
            </a:pPr>
            <a:r>
              <a:rPr lang="ru-RU" sz="1600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Типовая модель реализации </a:t>
            </a:r>
            <a:r>
              <a:rPr lang="ru-RU" sz="1600" b="1" dirty="0" err="1">
                <a:solidFill>
                  <a:srgbClr val="0000FF"/>
                </a:solidFill>
                <a:latin typeface="Arial Black" pitchFamily="34" charset="0"/>
                <a:ea typeface="Calibri"/>
              </a:rPr>
              <a:t>разноуровневых</a:t>
            </a:r>
            <a:r>
              <a:rPr lang="ru-RU" sz="1600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 программ дополнительного образования детей, внедряемая в рамках федерального проекта «Успех каждого ребенка» национального проекта «Образование»</a:t>
            </a:r>
            <a:endParaRPr lang="ru-RU" sz="1600" b="1" spc="-100" dirty="0">
              <a:solidFill>
                <a:srgbClr val="0000FF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0518" y="476672"/>
            <a:ext cx="6534726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6600CC"/>
            </a:solidFill>
          </a:ln>
        </p:spPr>
        <p:txBody>
          <a:bodyPr wrap="square">
            <a:spAutoFit/>
          </a:bodyPr>
          <a:lstStyle/>
          <a:p>
            <a:pPr indent="-285750" algn="just">
              <a:buFont typeface="Wingdings" pitchFamily="2" charset="2"/>
              <a:buChar char="q"/>
            </a:pPr>
            <a:r>
              <a:rPr lang="ru-RU" sz="1600" b="1" spc="-100" dirty="0">
                <a:solidFill>
                  <a:srgbClr val="0000FF"/>
                </a:solidFill>
                <a:latin typeface="Arial Black" pitchFamily="34" charset="0"/>
                <a:ea typeface="Times New Roman"/>
                <a:cs typeface="Times New Roman"/>
              </a:rPr>
              <a:t>Федеральный закон РФ "Об образовании в Российской Федерации" от 29.12.2012 г. № 273</a:t>
            </a:r>
            <a:r>
              <a:rPr lang="ru-RU" sz="1600" b="1" spc="-100" dirty="0">
                <a:solidFill>
                  <a:srgbClr val="0000FF"/>
                </a:solidFill>
                <a:latin typeface="Arial Black" pitchFamily="34" charset="0"/>
                <a:ea typeface="Calibri"/>
                <a:cs typeface="Times New Roman"/>
              </a:rPr>
              <a:t>;</a:t>
            </a:r>
          </a:p>
          <a:p>
            <a:pPr indent="-285750" algn="just">
              <a:buFont typeface="Wingdings" pitchFamily="2" charset="2"/>
              <a:buChar char="q"/>
            </a:pPr>
            <a:r>
              <a:rPr lang="ru-RU" sz="1600" b="1" spc="-100" dirty="0">
                <a:solidFill>
                  <a:srgbClr val="0000FF"/>
                </a:solidFill>
                <a:latin typeface="Arial Black" pitchFamily="34" charset="0"/>
                <a:ea typeface="Times New Roman"/>
                <a:cs typeface="Times New Roman"/>
              </a:rPr>
              <a:t>Приказ Министерства просвещения РФ от 9 ноября 2018 г. № 196 "Об утверждении порядка организации и осуществления образовательной деятельности по дополнительным общеобразовательным программам"</a:t>
            </a:r>
            <a:endParaRPr lang="ru-RU" sz="1600" b="1" spc="-100" dirty="0">
              <a:solidFill>
                <a:srgbClr val="0000FF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26804" y="2276872"/>
            <a:ext cx="8906651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indent="-285750" algn="just">
              <a:buFont typeface="Wingdings" pitchFamily="2" charset="2"/>
              <a:buChar char="q"/>
            </a:pPr>
            <a:r>
              <a:rPr lang="ru-RU" sz="1600" b="1" spc="-100" dirty="0">
                <a:solidFill>
                  <a:srgbClr val="0000FF"/>
                </a:solidFill>
                <a:latin typeface="Arial Black" pitchFamily="34" charset="0"/>
                <a:ea typeface="Calibri"/>
                <a:cs typeface="Times New Roman"/>
              </a:rPr>
              <a:t>Концепция развития дополнительного образования </a:t>
            </a:r>
            <a:r>
              <a:rPr lang="ru-RU" sz="1600" b="1" spc="-100" dirty="0">
                <a:solidFill>
                  <a:srgbClr val="0000FF"/>
                </a:solidFill>
                <a:latin typeface="Arial Black" pitchFamily="34" charset="0"/>
                <a:cs typeface="Times New Roman"/>
              </a:rPr>
              <a:t>(утверждена Распоряжения Правительства РФ от 4 сентября 2014 г. № 1726-р) </a:t>
            </a:r>
            <a:r>
              <a:rPr lang="ru-RU" sz="1600" b="1" spc="-100" dirty="0">
                <a:solidFill>
                  <a:srgbClr val="0000FF"/>
                </a:solidFill>
                <a:latin typeface="Arial Black" pitchFamily="34" charset="0"/>
                <a:ea typeface="Calibri"/>
                <a:cs typeface="Times New Roman"/>
              </a:rPr>
              <a:t>и план мероприятий по ее реализации на 2015-2020 </a:t>
            </a:r>
            <a:r>
              <a:rPr lang="ru-RU" sz="1600" b="1" spc="-100" dirty="0" err="1">
                <a:solidFill>
                  <a:srgbClr val="0000FF"/>
                </a:solidFill>
                <a:latin typeface="Arial Black" pitchFamily="34" charset="0"/>
                <a:ea typeface="Calibri"/>
                <a:cs typeface="Times New Roman"/>
              </a:rPr>
              <a:t>гг</a:t>
            </a:r>
            <a:endParaRPr lang="ru-RU" sz="1600" b="1" spc="-100" dirty="0">
              <a:solidFill>
                <a:srgbClr val="0000FF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indent="-285750" algn="just">
              <a:buFont typeface="Wingdings" pitchFamily="2" charset="2"/>
              <a:buChar char="q"/>
            </a:pPr>
            <a:r>
              <a:rPr lang="ru-RU" sz="1600" b="1" spc="-100" dirty="0">
                <a:solidFill>
                  <a:srgbClr val="0000FF"/>
                </a:solidFill>
                <a:latin typeface="Arial Black" pitchFamily="34" charset="0"/>
                <a:cs typeface="Times New Roman"/>
              </a:rPr>
              <a:t>Приоритетный проект «Доступное дополнительное образование для детей» (утв. Президиумом Совета при Президенте РФ по стратегическому развитию и приоритетным проектам (от 30 ноября 2016 № 11)</a:t>
            </a:r>
            <a:endParaRPr lang="ru-RU" sz="1600" b="1" spc="-100" dirty="0">
              <a:solidFill>
                <a:srgbClr val="0000FF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indent="-285750" algn="just">
              <a:buFont typeface="Wingdings" pitchFamily="2" charset="2"/>
              <a:buChar char="q"/>
            </a:pPr>
            <a:r>
              <a:rPr lang="ru-RU" sz="1600" b="1" spc="-100" dirty="0">
                <a:solidFill>
                  <a:srgbClr val="0000FF"/>
                </a:solidFill>
                <a:latin typeface="Arial Black" pitchFamily="34" charset="0"/>
                <a:ea typeface="Calibri"/>
                <a:cs typeface="Times New Roman"/>
              </a:rPr>
              <a:t>Приказ Министерства просвещения РФ от 03.09.2019 № 467 «Об утверждении Целевой модели развития региональных систем дополнительного образования детей»</a:t>
            </a:r>
          </a:p>
        </p:txBody>
      </p:sp>
      <p:pic>
        <p:nvPicPr>
          <p:cNvPr id="3076" name="Picture 4" descr="https://34ancru.ru/uploads/s/b/m/n/bmnfaqkx6cd5/img/full_lEfZ6ZL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61792"/>
            <a:ext cx="2088232" cy="202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02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-21221"/>
            <a:ext cx="9144000" cy="100811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 Black" pitchFamily="34" charset="0"/>
                <a:ea typeface="Calibri"/>
              </a:rPr>
              <a:t>Письмо Министерства образования и науки РФ от 18 ноября 2015 г. № 093242 «Методические рекомендации  по проектированию дополнительных общеразвивающих программ (включая </a:t>
            </a:r>
            <a:r>
              <a:rPr lang="ru-RU" sz="1400" b="1" dirty="0" err="1">
                <a:solidFill>
                  <a:srgbClr val="C00000"/>
                </a:solidFill>
                <a:latin typeface="Arial Black" pitchFamily="34" charset="0"/>
                <a:ea typeface="Calibri"/>
              </a:rPr>
              <a:t>разноуровневые</a:t>
            </a:r>
            <a:r>
              <a:rPr lang="ru-RU" sz="1400" b="1" dirty="0">
                <a:solidFill>
                  <a:srgbClr val="C00000"/>
                </a:solidFill>
                <a:latin typeface="Arial Black" pitchFamily="34" charset="0"/>
                <a:ea typeface="Calibri"/>
              </a:rPr>
              <a:t> программы)»</a:t>
            </a:r>
            <a:endParaRPr lang="ru-RU" sz="1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613502" y="1124744"/>
          <a:ext cx="8964996" cy="5515840"/>
        </p:xfrm>
        <a:graphic>
          <a:graphicData uri="http://schemas.openxmlformats.org/drawingml/2006/table">
            <a:tbl>
              <a:tblPr firstRow="1" firstCol="1" bandRow="1"/>
              <a:tblGrid>
                <a:gridCol w="432048"/>
                <a:gridCol w="6210690"/>
                <a:gridCol w="2322258"/>
              </a:tblGrid>
              <a:tr h="5732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№ п/п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42573" marR="42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Наименование уровня сложности согласно Письму МО РФ от 18 ноября 2015 г. N 09-3242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42573" marR="42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Вариативное наименование уровня сложности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42573" marR="42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554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1.</a:t>
                      </a:r>
                    </a:p>
                  </a:txBody>
                  <a:tcPr marL="42573" marR="42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"Стартовый уровень".</a:t>
                      </a: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Предполагает использование и реализацию общедоступных и универсальных форм организации материала, минимальную сложность предлагаемого для освоения содержания программы. </a:t>
                      </a:r>
                    </a:p>
                  </a:txBody>
                  <a:tcPr marL="42573" marR="42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Вводный </a:t>
                      </a: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уровень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Ознакомительный уровень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Начальный уровень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Репродуктивный уровень</a:t>
                      </a:r>
                    </a:p>
                  </a:txBody>
                  <a:tcPr marL="42573" marR="42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3768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2.</a:t>
                      </a:r>
                    </a:p>
                  </a:txBody>
                  <a:tcPr marL="42573" marR="42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"Базовый уровень".</a:t>
                      </a: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Предполагает использование и реализацию таких форм организации материала, которые допускают освоение специализированных знаний и языка, гарантированно обеспечивают трансляцию общей и целостной картины в рамках содержательно-тематического направления программы</a:t>
                      </a: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. </a:t>
                      </a:r>
                    </a:p>
                  </a:txBody>
                  <a:tcPr marL="42573" marR="42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Базовый </a:t>
                      </a: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уровень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Основной уровень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Конструктивный уровень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Мотивационно-познавательный уровень</a:t>
                      </a:r>
                    </a:p>
                  </a:txBody>
                  <a:tcPr marL="42573" marR="42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1020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3.</a:t>
                      </a:r>
                    </a:p>
                  </a:txBody>
                  <a:tcPr marL="42573" marR="42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"Продвинутый уровень".</a:t>
                      </a: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Предполагает использование форм организации материала, обеспечивающих доступ к сложным (возможно узкоспециализированным) и нетривиальным разделам в рамках содержательно-тематического направления программы. Также предполагает углубленное изучение содержания программы и доступ к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околопрофессиональным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 и профессиональным знаниям в рамках содержательно-тематического направления программы. </a:t>
                      </a:r>
                    </a:p>
                  </a:txBody>
                  <a:tcPr marL="42573" marR="42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Углубленный </a:t>
                      </a: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уровень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Творческий уровень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Эвристический уровень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 Black" pitchFamily="34" charset="0"/>
                          <a:ea typeface="Calibri"/>
                          <a:cs typeface="Times New Roman"/>
                        </a:rPr>
                        <a:t>Креативный уровень</a:t>
                      </a:r>
                    </a:p>
                  </a:txBody>
                  <a:tcPr marL="42573" marR="42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439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3502" y="0"/>
            <a:ext cx="8910991" cy="55354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ru-RU" sz="2000" b="1" spc="-100" dirty="0">
                <a:solidFill>
                  <a:srgbClr val="C00000"/>
                </a:solidFill>
                <a:latin typeface="Arial Black" pitchFamily="34" charset="0"/>
              </a:rPr>
              <a:t>ПОСЛЕДОВАТЕЛЬНЫЙ (ЛИНЕЙНЫЙ) СПОСОБ ПОСТРОЕНИЯ ПРОГРАММЫ</a:t>
            </a:r>
          </a:p>
        </p:txBody>
      </p:sp>
      <p:pic>
        <p:nvPicPr>
          <p:cNvPr id="6146" name="Picture 2" descr="https://tiempodenegocios.com/wp-content/uploads/2014/04/Whats_a_Workflow_And_What_Does_it_Have_to_do_With_Inbound_Marketin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60"/>
          <a:stretch/>
        </p:blipFill>
        <p:spPr bwMode="auto">
          <a:xfrm>
            <a:off x="1613505" y="1412776"/>
            <a:ext cx="3838019" cy="471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76842" y="574927"/>
            <a:ext cx="35670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spc="-100" dirty="0">
                <a:solidFill>
                  <a:srgbClr val="0000FF"/>
                </a:solidFill>
                <a:latin typeface="Arial Black" pitchFamily="34" charset="0"/>
              </a:rPr>
              <a:t>РАЗНОУРОВНЕВАЯ</a:t>
            </a:r>
          </a:p>
          <a:p>
            <a:r>
              <a:rPr lang="ru-RU" sz="1200" b="1" spc="-100" dirty="0">
                <a:solidFill>
                  <a:srgbClr val="0000FF"/>
                </a:solidFill>
                <a:latin typeface="Arial Black" pitchFamily="34" charset="0"/>
              </a:rPr>
              <a:t>ДОПОЛНИТЕЛЬНАЯ ОБЩЕРАЗВИВАЮЩАЯ </a:t>
            </a:r>
          </a:p>
          <a:p>
            <a:pPr algn="ctr"/>
            <a:r>
              <a:rPr lang="ru-RU" sz="1200" b="1" spc="-100" dirty="0">
                <a:solidFill>
                  <a:srgbClr val="0000FF"/>
                </a:solidFill>
                <a:latin typeface="Arial Black" pitchFamily="34" charset="0"/>
              </a:rPr>
              <a:t>ПРОГРАММА</a:t>
            </a:r>
            <a:endParaRPr lang="ru-RU" sz="1200" dirty="0">
              <a:solidFill>
                <a:srgbClr val="0000FF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46111" y="1535306"/>
            <a:ext cx="1170513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1600" b="1" spc="-100" dirty="0">
                <a:solidFill>
                  <a:srgbClr val="C00000"/>
                </a:solidFill>
                <a:latin typeface="Arial Narrow" pitchFamily="34" charset="0"/>
              </a:rPr>
              <a:t>ПРОГРАММА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09649" y="1535306"/>
            <a:ext cx="1170513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1600" b="1" spc="-100" dirty="0">
                <a:solidFill>
                  <a:srgbClr val="CC6600"/>
                </a:solidFill>
                <a:latin typeface="Arial Narrow" pitchFamily="34" charset="0"/>
              </a:rPr>
              <a:t>ПРОГРАММА</a:t>
            </a:r>
            <a:endParaRPr lang="ru-RU" sz="1600" dirty="0">
              <a:solidFill>
                <a:srgbClr val="CC66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51787" y="1535306"/>
            <a:ext cx="1170513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1600" b="1" spc="-100" dirty="0">
                <a:solidFill>
                  <a:srgbClr val="0000FF"/>
                </a:solidFill>
                <a:latin typeface="Arial Narrow" pitchFamily="34" charset="0"/>
              </a:rPr>
              <a:t>ПРОГРАММА</a:t>
            </a:r>
            <a:endParaRPr lang="ru-RU" sz="1600" dirty="0">
              <a:solidFill>
                <a:srgbClr val="0000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1291195" y="4472919"/>
            <a:ext cx="1931621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СТАРТОВЫЙ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УРОВЕНЬ</a:t>
            </a: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2319556" y="4376026"/>
            <a:ext cx="209321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C6600"/>
                </a:solidFill>
                <a:latin typeface="Arial Narrow" pitchFamily="34" charset="0"/>
              </a:rPr>
              <a:t>БАЗОВЫЙ </a:t>
            </a:r>
          </a:p>
          <a:p>
            <a:pPr algn="ctr"/>
            <a:r>
              <a:rPr lang="ru-RU" sz="2000" b="1" dirty="0">
                <a:solidFill>
                  <a:srgbClr val="CC6600"/>
                </a:solidFill>
                <a:latin typeface="Arial Narrow" pitchFamily="34" charset="0"/>
              </a:rPr>
              <a:t>УРОВЕНЬ</a:t>
            </a: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3558051" y="4461944"/>
            <a:ext cx="209321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  <a:latin typeface="Arial Narrow" pitchFamily="34" charset="0"/>
              </a:rPr>
              <a:t>УГЛУБЛЕННЫЙ 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  <a:latin typeface="Arial Narrow" pitchFamily="34" charset="0"/>
              </a:rPr>
              <a:t>УРОВЕНЬ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555940" y="785033"/>
            <a:ext cx="4968552" cy="830997"/>
          </a:xfrm>
          <a:prstGeom prst="rect">
            <a:avLst/>
          </a:prstGeom>
          <a:solidFill>
            <a:srgbClr val="006666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kern="0" spc="-100" dirty="0">
                <a:solidFill>
                  <a:prstClr val="white"/>
                </a:solidFill>
                <a:latin typeface="Arial Black" pitchFamily="34" charset="0"/>
                <a:cs typeface="Times New Roman" pitchFamily="18" charset="0"/>
              </a:rPr>
              <a:t>Структура программы          (ФЗ 273, ст.2, п.9</a:t>
            </a:r>
            <a:r>
              <a:rPr lang="ru-RU" sz="2400" b="1" kern="0" spc="-100" dirty="0">
                <a:solidFill>
                  <a:prstClr val="white"/>
                </a:solidFill>
                <a:latin typeface="Arial Narrow" pitchFamily="34" charset="0"/>
                <a:cs typeface="Times New Roman" pitchFamily="18" charset="0"/>
              </a:rPr>
              <a:t>) </a:t>
            </a:r>
            <a:endParaRPr lang="ru-RU" sz="2400" kern="0" dirty="0">
              <a:solidFill>
                <a:prstClr val="black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09946" y="1228951"/>
            <a:ext cx="4914546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540385" algn="l"/>
                <a:tab pos="630555" algn="l"/>
              </a:tabLst>
            </a:pPr>
            <a:r>
              <a:rPr lang="ru-RU" sz="1600" b="1" i="1" spc="-1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1.Основные характеристики образования: 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algn="just">
              <a:tabLst>
                <a:tab pos="540385" algn="l"/>
                <a:tab pos="630555" algn="l"/>
              </a:tabLst>
            </a:pPr>
            <a:r>
              <a:rPr lang="ru-RU" sz="1600" i="1" spc="-1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Пояснительная записка (общая характеристика программы). 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algn="just">
              <a:tabLst>
                <a:tab pos="540385" algn="l"/>
                <a:tab pos="630555" algn="l"/>
              </a:tabLst>
            </a:pPr>
            <a:r>
              <a:rPr lang="ru-RU" sz="1600" i="1" spc="-1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Цель и задачи программы.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algn="just">
              <a:tabLst>
                <a:tab pos="540385" algn="l"/>
                <a:tab pos="630555" algn="l"/>
              </a:tabLst>
            </a:pPr>
            <a:r>
              <a:rPr lang="ru-RU" sz="1600" i="1" spc="-1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Содержание программы: учебный план, содержание учебного плана. 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algn="just">
              <a:tabLst>
                <a:tab pos="540385" algn="l"/>
                <a:tab pos="630555" algn="l"/>
              </a:tabLst>
            </a:pPr>
            <a:r>
              <a:rPr lang="ru-RU" sz="1600" i="1" spc="-1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Планируемые результаты.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19093" y="3356993"/>
            <a:ext cx="4905400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540385" algn="l"/>
                <a:tab pos="630555" algn="l"/>
              </a:tabLst>
            </a:pPr>
            <a:r>
              <a:rPr lang="ru-RU" sz="1600" b="1" i="1" spc="-1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2.Организационно-педагогические условия: 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algn="just">
              <a:tabLst>
                <a:tab pos="540385" algn="l"/>
                <a:tab pos="630555" algn="l"/>
              </a:tabLst>
            </a:pPr>
            <a:r>
              <a:rPr lang="ru-RU" sz="1600" i="1" spc="-1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Формы аттестации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algn="just">
              <a:tabLst>
                <a:tab pos="540385" algn="l"/>
                <a:tab pos="630555" algn="l"/>
              </a:tabLst>
            </a:pPr>
            <a:r>
              <a:rPr lang="ru-RU" sz="1600" i="1" spc="-10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Оценочные материалы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algn="just">
              <a:tabLst>
                <a:tab pos="540385" algn="l"/>
              </a:tabLst>
            </a:pPr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Условия реализации программы (</a:t>
            </a:r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материально-техническое, кадровое, информационное обеспечение).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algn="just">
              <a:tabLst>
                <a:tab pos="540385" algn="l"/>
              </a:tabLst>
            </a:pPr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Методические материалы.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algn="just">
              <a:tabLst>
                <a:tab pos="540385" algn="l"/>
              </a:tabLst>
            </a:pPr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Times New Roman"/>
                <a:cs typeface="Times New Roman"/>
              </a:rPr>
              <a:t>Рабочие программы </a:t>
            </a:r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учебных предметов, курсов, модулей.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algn="just">
              <a:tabLst>
                <a:tab pos="540385" algn="l"/>
              </a:tabLst>
            </a:pPr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Календарный учебный график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algn="just">
              <a:tabLst>
                <a:tab pos="540385" algn="l"/>
              </a:tabLst>
            </a:pPr>
            <a:r>
              <a:rPr lang="ru-RU" sz="1600" i="1" dirty="0">
                <a:solidFill>
                  <a:prstClr val="black"/>
                </a:solidFill>
                <a:latin typeface="Arial Black" pitchFamily="34" charset="0"/>
                <a:ea typeface="Calibri"/>
                <a:cs typeface="Times New Roman"/>
              </a:rPr>
              <a:t>Список литературы</a:t>
            </a:r>
            <a:endParaRPr lang="ru-RU" sz="16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532512" y="1124744"/>
            <a:ext cx="1072144" cy="192272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3348591" y="1124744"/>
            <a:ext cx="183923" cy="288032"/>
          </a:xfrm>
          <a:prstGeom prst="straightConnector1">
            <a:avLst/>
          </a:prstGeom>
          <a:ln w="57150">
            <a:solidFill>
              <a:srgbClr val="CC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2257005" y="1124744"/>
            <a:ext cx="1275509" cy="28803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65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3502" y="0"/>
            <a:ext cx="8946994" cy="55354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000" b="1" spc="-100" dirty="0">
                <a:solidFill>
                  <a:srgbClr val="C00000"/>
                </a:solidFill>
                <a:latin typeface="Arial Black" pitchFamily="34" charset="0"/>
              </a:rPr>
              <a:t>ПАРАЛЛЕЛЬНЫЙ СПОСОБ ПОСТРОЕНИЯ ПРОГРАММЫ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93014" y="600367"/>
            <a:ext cx="4657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spc="-100" dirty="0">
                <a:solidFill>
                  <a:srgbClr val="0000FF"/>
                </a:solidFill>
                <a:latin typeface="Arial Black" pitchFamily="34" charset="0"/>
              </a:rPr>
              <a:t>РАЗНОУРОВНЕВАЯ </a:t>
            </a:r>
          </a:p>
          <a:p>
            <a:pPr algn="ctr"/>
            <a:r>
              <a:rPr lang="ru-RU" sz="1600" b="1" spc="-100" dirty="0">
                <a:solidFill>
                  <a:srgbClr val="0000FF"/>
                </a:solidFill>
                <a:latin typeface="Arial Black" pitchFamily="34" charset="0"/>
              </a:rPr>
              <a:t>ДОПОЛНИТЕЛЬНАЯ  ОБЩЕРАЗВИВАЮЩАЯ ПРОГРАММА</a:t>
            </a:r>
            <a:endParaRPr lang="ru-RU" sz="1600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16" name="Picture 2" descr="https://st.depositphotos.com/1676215/2499/v/950/depositphotos_24997273-stock-illustration-%D0%BA%D1%80%D1%83%D0%B3%D0%BE%D0%B2%D0%B0%D1%8F-%D0%B4%D0%B8%D0%B0%D0%B3%D1%80%D0%B0%D0%BC%D0%BC%D0%B0-%D0%BA%D1%80%D0%B0%D1%81%D0%BE%D1%87%D0%BD%D1%8B%D0%B5-%D0%B2%D0%B5%D0%BA%D1%82%D0%BE%D1%80%D0%BD%D1%8B%D0%B5-%D0%B8%D0%BB%D0%BB%D1%8E%D1%81%D1%82%D1%80%D0%B0%D1%86%D0%B8%D0%B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8" t="22697" r="9825" b="23494"/>
          <a:stretch/>
        </p:blipFill>
        <p:spPr bwMode="auto">
          <a:xfrm>
            <a:off x="1524000" y="1346453"/>
            <a:ext cx="4031940" cy="493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 rot="20333807">
            <a:off x="2138241" y="1875284"/>
            <a:ext cx="14487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СТАРТОВЫЙ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УРОВЕНЬ</a:t>
            </a:r>
          </a:p>
        </p:txBody>
      </p:sp>
      <p:sp>
        <p:nvSpPr>
          <p:cNvPr id="18" name="Прямоугольник 17"/>
          <p:cNvSpPr/>
          <p:nvPr/>
        </p:nvSpPr>
        <p:spPr>
          <a:xfrm rot="2542389">
            <a:off x="3747595" y="2601746"/>
            <a:ext cx="15699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Arial Narrow" pitchFamily="34" charset="0"/>
              </a:rPr>
              <a:t>БАЗОВЫЙ </a:t>
            </a:r>
          </a:p>
          <a:p>
            <a:pPr algn="ctr"/>
            <a:r>
              <a:rPr lang="ru-RU" sz="2000" b="1" dirty="0">
                <a:solidFill>
                  <a:prstClr val="white"/>
                </a:solidFill>
                <a:latin typeface="Arial Narrow" pitchFamily="34" charset="0"/>
              </a:rPr>
              <a:t>УРОВЕНЬ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077645" y="3568597"/>
            <a:ext cx="17861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Arial Narrow" pitchFamily="34" charset="0"/>
              </a:rPr>
              <a:t>УГЛУБЛЕННЫЙ 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Arial Narrow" pitchFamily="34" charset="0"/>
              </a:rPr>
              <a:t>УРОВЕНЬ</a:t>
            </a:r>
          </a:p>
        </p:txBody>
      </p:sp>
      <p:pic>
        <p:nvPicPr>
          <p:cNvPr id="20" name="Picture 4" descr="https://static9.depositphotos.com/1055089/1148/v/950/depositphotos_11486247-stock-illustration-vector-life-cycle-diagram-wi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009" y="923533"/>
            <a:ext cx="4176179" cy="524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6366030" y="1346456"/>
            <a:ext cx="1134126" cy="14344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990368" y="1527175"/>
            <a:ext cx="18854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spc="-100" dirty="0">
                <a:solidFill>
                  <a:prstClr val="black"/>
                </a:solidFill>
                <a:latin typeface="Arial Narrow" pitchFamily="34" charset="0"/>
              </a:rPr>
              <a:t>1.</a:t>
            </a:r>
          </a:p>
          <a:p>
            <a:pPr algn="ctr"/>
            <a:r>
              <a:rPr lang="ru-RU" b="1" spc="-100" dirty="0">
                <a:solidFill>
                  <a:prstClr val="black"/>
                </a:solidFill>
                <a:latin typeface="Arial Narrow" pitchFamily="34" charset="0"/>
              </a:rPr>
              <a:t>РЕПРОДУКТИВНЫЙ</a:t>
            </a:r>
          </a:p>
          <a:p>
            <a:pPr algn="ctr"/>
            <a:r>
              <a:rPr lang="ru-RU" b="1" spc="-100" dirty="0">
                <a:solidFill>
                  <a:prstClr val="black"/>
                </a:solidFill>
                <a:latin typeface="Arial Narrow" pitchFamily="34" charset="0"/>
              </a:rPr>
              <a:t>УРОВЕНЬ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850306" y="1346455"/>
            <a:ext cx="1188132" cy="143447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339027" y="4239000"/>
            <a:ext cx="1188132" cy="143447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8850306" y="4238999"/>
            <a:ext cx="1188132" cy="14344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512066" y="1549214"/>
            <a:ext cx="1864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spc="-100" dirty="0">
                <a:solidFill>
                  <a:prstClr val="black"/>
                </a:solidFill>
                <a:latin typeface="Arial Narrow" pitchFamily="34" charset="0"/>
              </a:rPr>
              <a:t>2.</a:t>
            </a:r>
          </a:p>
          <a:p>
            <a:pPr algn="ctr"/>
            <a:r>
              <a:rPr lang="ru-RU" b="1" spc="-100" dirty="0">
                <a:solidFill>
                  <a:prstClr val="black"/>
                </a:solidFill>
                <a:latin typeface="Arial Narrow" pitchFamily="34" charset="0"/>
              </a:rPr>
              <a:t>КОНСТРУКТИВНЫЙ</a:t>
            </a:r>
          </a:p>
          <a:p>
            <a:pPr algn="ctr"/>
            <a:r>
              <a:rPr lang="ru-RU" b="1" spc="-100" dirty="0">
                <a:solidFill>
                  <a:prstClr val="black"/>
                </a:solidFill>
                <a:latin typeface="Arial Narrow" pitchFamily="34" charset="0"/>
              </a:rPr>
              <a:t>УРОВЕНЬ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50054" y="4494568"/>
            <a:ext cx="136608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spc="-100" dirty="0">
                <a:solidFill>
                  <a:prstClr val="black"/>
                </a:solidFill>
                <a:latin typeface="Arial Narrow" pitchFamily="34" charset="0"/>
              </a:rPr>
              <a:t>3.</a:t>
            </a:r>
          </a:p>
          <a:p>
            <a:pPr algn="ctr"/>
            <a:r>
              <a:rPr lang="ru-RU" b="1" spc="-100" dirty="0">
                <a:solidFill>
                  <a:prstClr val="black"/>
                </a:solidFill>
                <a:latin typeface="Arial Narrow" pitchFamily="34" charset="0"/>
              </a:rPr>
              <a:t>ТВОРЧЕСКИЙ</a:t>
            </a:r>
          </a:p>
          <a:p>
            <a:pPr algn="ctr"/>
            <a:r>
              <a:rPr lang="ru-RU" b="1" spc="-100" dirty="0">
                <a:solidFill>
                  <a:prstClr val="black"/>
                </a:solidFill>
                <a:latin typeface="Arial Narrow" pitchFamily="34" charset="0"/>
              </a:rPr>
              <a:t>УРОВЕНЬ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608016" y="4494567"/>
            <a:ext cx="172354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spc="-100" dirty="0">
                <a:solidFill>
                  <a:prstClr val="black"/>
                </a:solidFill>
                <a:latin typeface="Arial Narrow" pitchFamily="34" charset="0"/>
              </a:rPr>
              <a:t>4.</a:t>
            </a:r>
          </a:p>
          <a:p>
            <a:pPr algn="ctr"/>
            <a:r>
              <a:rPr lang="ru-RU" b="1" spc="-100" dirty="0">
                <a:solidFill>
                  <a:prstClr val="black"/>
                </a:solidFill>
                <a:latin typeface="Arial Narrow" pitchFamily="34" charset="0"/>
              </a:rPr>
              <a:t>ЭВРИСТИЧЕСКИЙ</a:t>
            </a:r>
          </a:p>
          <a:p>
            <a:pPr algn="ctr"/>
            <a:r>
              <a:rPr lang="ru-RU" b="1" spc="-100" dirty="0">
                <a:solidFill>
                  <a:prstClr val="black"/>
                </a:solidFill>
                <a:latin typeface="Arial Narrow" pitchFamily="34" charset="0"/>
              </a:rPr>
              <a:t>УРОВЕНЬ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84713" y="3244334"/>
            <a:ext cx="1306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spc="-100" dirty="0">
                <a:solidFill>
                  <a:srgbClr val="0000FF"/>
                </a:solidFill>
                <a:latin typeface="Arial Narrow" pitchFamily="34" charset="0"/>
              </a:rPr>
              <a:t>ПРОГРАММА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73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541244" y="0"/>
            <a:ext cx="9126756" cy="55354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000" b="1" spc="-100" dirty="0">
                <a:solidFill>
                  <a:srgbClr val="C00000"/>
                </a:solidFill>
                <a:latin typeface="Arial Black" pitchFamily="34" charset="0"/>
              </a:rPr>
              <a:t>ПАРАЛЛЕЛЬНЫЙ СПОСОБ ПОСТРОЕНИЯ ПРОГРАММЫ (СТРУКТУРА)</a:t>
            </a: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/>
          </p:nvPr>
        </p:nvGraphicFramePr>
        <p:xfrm>
          <a:off x="1540982" y="590093"/>
          <a:ext cx="6156684" cy="6237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Документ" r:id="rId4" imgW="6069141" imgH="8063160" progId="Word.Document.12">
                  <p:embed/>
                </p:oleObj>
              </mc:Choice>
              <mc:Fallback>
                <p:oleObj name="Документ" r:id="rId4" imgW="6069141" imgH="806316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40982" y="590093"/>
                        <a:ext cx="6156684" cy="623731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762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7624292" y="980732"/>
            <a:ext cx="28953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Arial Narrow" pitchFamily="34" charset="0"/>
                <a:ea typeface="Calibri"/>
              </a:rPr>
              <a:t>Учебный план </a:t>
            </a:r>
          </a:p>
          <a:p>
            <a:pPr algn="ctr"/>
            <a:r>
              <a:rPr lang="ru-RU" b="1" dirty="0" err="1">
                <a:solidFill>
                  <a:srgbClr val="0000FF"/>
                </a:solidFill>
                <a:latin typeface="Arial Narrow" pitchFamily="34" charset="0"/>
                <a:ea typeface="Calibri"/>
              </a:rPr>
              <a:t>разноуровневой</a:t>
            </a:r>
            <a:r>
              <a:rPr lang="ru-RU" b="1" dirty="0">
                <a:solidFill>
                  <a:srgbClr val="0000FF"/>
                </a:solidFill>
                <a:latin typeface="Arial Narrow" pitchFamily="34" charset="0"/>
                <a:ea typeface="Calibri"/>
              </a:rPr>
              <a:t> программы</a:t>
            </a:r>
            <a:endParaRPr lang="ru-RU" dirty="0">
              <a:solidFill>
                <a:srgbClr val="0000FF"/>
              </a:solidFill>
              <a:latin typeface="Arial Narrow" pitchFamily="34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/>
          </p:nvPr>
        </p:nvGraphicFramePr>
        <p:xfrm>
          <a:off x="7878200" y="4365104"/>
          <a:ext cx="2625087" cy="1682496"/>
        </p:xfrm>
        <a:graphic>
          <a:graphicData uri="http://schemas.openxmlformats.org/drawingml/2006/table">
            <a:tbl>
              <a:tblPr firstRow="1" firstCol="1" bandRow="1"/>
              <a:tblGrid>
                <a:gridCol w="555008"/>
                <a:gridCol w="690351"/>
                <a:gridCol w="690351"/>
                <a:gridCol w="689377"/>
              </a:tblGrid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Стартовый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Количество часов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6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Теория</a:t>
                      </a:r>
                      <a:endParaRPr lang="ru-RU" sz="16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Практика </a:t>
                      </a:r>
                      <a:endParaRPr lang="ru-RU" sz="16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1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Формы контроля</a:t>
                      </a:r>
                      <a:endParaRPr lang="ru-RU" sz="1600" dirty="0">
                        <a:effectLst/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/>
          </p:nvPr>
        </p:nvGraphicFramePr>
        <p:xfrm>
          <a:off x="7770189" y="2132856"/>
          <a:ext cx="2808311" cy="1493520"/>
        </p:xfrm>
        <a:graphic>
          <a:graphicData uri="http://schemas.openxmlformats.org/drawingml/2006/table">
            <a:tbl>
              <a:tblPr firstRow="1" firstCol="1" bandRow="1"/>
              <a:tblGrid>
                <a:gridCol w="241358"/>
                <a:gridCol w="244696"/>
                <a:gridCol w="810090"/>
                <a:gridCol w="702078"/>
                <a:gridCol w="810089"/>
              </a:tblGrid>
              <a:tr h="124843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№</a:t>
                      </a:r>
                    </a:p>
                  </a:txBody>
                  <a:tcPr marL="39532" marR="39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Раздел/тема</a:t>
                      </a:r>
                    </a:p>
                  </a:txBody>
                  <a:tcPr marL="39532" marR="3953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Уровни освоения программы и количество часов</a:t>
                      </a:r>
                    </a:p>
                  </a:txBody>
                  <a:tcPr marL="39532" marR="39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5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Стартовый</a:t>
                      </a:r>
                    </a:p>
                  </a:txBody>
                  <a:tcPr marL="39532" marR="39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Базовый</a:t>
                      </a:r>
                    </a:p>
                  </a:txBody>
                  <a:tcPr marL="39532" marR="39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Углубленный</a:t>
                      </a:r>
                    </a:p>
                  </a:txBody>
                  <a:tcPr marL="39532" marR="39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807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Количество часов</a:t>
                      </a:r>
                    </a:p>
                  </a:txBody>
                  <a:tcPr marL="39532" marR="39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Количество часов</a:t>
                      </a:r>
                    </a:p>
                  </a:txBody>
                  <a:tcPr marL="39532" marR="39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 Narrow" pitchFamily="34" charset="0"/>
                          <a:ea typeface="Calibri"/>
                          <a:cs typeface="Times New Roman"/>
                        </a:rPr>
                        <a:t>Количество часов</a:t>
                      </a:r>
                    </a:p>
                  </a:txBody>
                  <a:tcPr marL="39532" marR="39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55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31506" y="3702"/>
            <a:ext cx="8928992" cy="461665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kern="0" spc="100" dirty="0">
                <a:solidFill>
                  <a:srgbClr val="FFFFFF"/>
                </a:solidFill>
                <a:latin typeface="Arial Black" panose="020B0A04020102020204" pitchFamily="34" charset="0"/>
                <a:ea typeface="Calibri"/>
              </a:rPr>
              <a:t>ЦЕЛЕВЫЕ ОРИЕНТИРЫ</a:t>
            </a:r>
            <a:endParaRPr lang="ru-RU" sz="2400" kern="0" spc="100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pic>
        <p:nvPicPr>
          <p:cNvPr id="2057" name="Picture 9" descr="https://i.pinimg.com/originals/78/96/3c/78963c1567fb83fae5567478123b7a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6" t="1246" r="2738" b="23034"/>
          <a:stretch/>
        </p:blipFill>
        <p:spPr bwMode="auto">
          <a:xfrm>
            <a:off x="1524014" y="403810"/>
            <a:ext cx="9143999" cy="649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1585752" y="1863732"/>
            <a:ext cx="3142109" cy="40135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24658" y="2283411"/>
            <a:ext cx="266429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Федеральный государственный образовательный стандарт </a:t>
            </a:r>
            <a:r>
              <a:rPr lang="ru-RU" sz="2400" b="1" dirty="0">
                <a:solidFill>
                  <a:srgbClr val="C00000"/>
                </a:solidFill>
                <a:latin typeface="Arial Black" pitchFamily="34" charset="0"/>
                <a:ea typeface="Calibri"/>
              </a:rPr>
              <a:t>дошкольного образования</a:t>
            </a:r>
            <a:r>
              <a:rPr lang="ru-RU" sz="2400" b="1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 </a:t>
            </a:r>
          </a:p>
          <a:p>
            <a:pPr algn="ctr"/>
            <a:r>
              <a:rPr lang="ru-RU" sz="1400" b="1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(утв. </a:t>
            </a:r>
            <a:r>
              <a:rPr lang="ru-RU" sz="1400" b="1" u="sng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  <a:hlinkClick r:id="rId3"/>
              </a:rPr>
              <a:t>приказом</a:t>
            </a:r>
            <a:r>
              <a:rPr lang="ru-RU" sz="1400" b="1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 Министерства образования и науки РФ от 17 октября 2013 г. N 1155)</a:t>
            </a:r>
            <a:endParaRPr lang="ru-RU" sz="1400" dirty="0">
              <a:solidFill>
                <a:prstClr val="white"/>
              </a:solidFill>
              <a:latin typeface="Arial Black" pitchFamily="34" charset="0"/>
            </a:endParaRPr>
          </a:p>
        </p:txBody>
      </p:sp>
      <p:pic>
        <p:nvPicPr>
          <p:cNvPr id="28" name="Picture 9" descr="https://i.pinimg.com/originals/78/96/3c/78963c1567fb83fae5567478123b7a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72" t="19768" r="2738" b="61711"/>
          <a:stretch/>
        </p:blipFill>
        <p:spPr bwMode="auto">
          <a:xfrm>
            <a:off x="4727847" y="3695002"/>
            <a:ext cx="5940153" cy="158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9" descr="https://i.pinimg.com/originals/78/96/3c/78963c1567fb83fae5567478123b7a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0" t="1246" r="2738" b="81476"/>
          <a:stretch/>
        </p:blipFill>
        <p:spPr bwMode="auto">
          <a:xfrm>
            <a:off x="4223793" y="5366708"/>
            <a:ext cx="6444208" cy="148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avatars.mds.yandex.net/get-pdb/1880254/29885a2a-3d5a-43bb-990a-a9a6f2ed349f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9" y="676401"/>
            <a:ext cx="1447976" cy="157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www.nils.ru/99400-thickbox_default/igrovoj-nabor-dlya-vanny-bukvy-i-cifry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31" t="-906" r="23158" b="66879"/>
          <a:stretch/>
        </p:blipFill>
        <p:spPr bwMode="auto">
          <a:xfrm>
            <a:off x="5375933" y="4005091"/>
            <a:ext cx="535709" cy="85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81" b="66429"/>
          <a:stretch/>
        </p:blipFill>
        <p:spPr bwMode="auto">
          <a:xfrm>
            <a:off x="4668662" y="5669491"/>
            <a:ext cx="606270" cy="84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8" r="48611" b="66784"/>
          <a:stretch/>
        </p:blipFill>
        <p:spPr bwMode="auto">
          <a:xfrm>
            <a:off x="5205092" y="2360700"/>
            <a:ext cx="609600" cy="840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r="73228" b="66323"/>
          <a:stretch/>
        </p:blipFill>
        <p:spPr bwMode="auto">
          <a:xfrm>
            <a:off x="3953241" y="698652"/>
            <a:ext cx="554183" cy="852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52840" y="556104"/>
            <a:ext cx="510765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Федеральный закон 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Российской Федерации 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«Об образовании в РФ» 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от 29.12.2012. № 273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54038" y="2170948"/>
            <a:ext cx="410646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Концепция развития дополнительного образования 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от 4.09.2014 г. № 1726-р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483754" y="3889221"/>
            <a:ext cx="410646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b="1" spc="-100" dirty="0">
                <a:solidFill>
                  <a:srgbClr val="0000FF"/>
                </a:solidFill>
                <a:latin typeface="Arial Black" pitchFamily="34" charset="0"/>
              </a:rPr>
              <a:t>Приоритетный проект «Доступное дополнительное образование для детей» от 30 ноября 2016 № 11</a:t>
            </a:r>
            <a:endParaRPr lang="ru-RU" spc="-100" dirty="0">
              <a:solidFill>
                <a:srgbClr val="0000FF"/>
              </a:solidFill>
              <a:latin typeface="Arial Black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983169" y="5507627"/>
            <a:ext cx="460705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Целевая модель развития региональной системы дополнительного образования детей от 3.09.2019 г. № 467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06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31506" y="3702"/>
            <a:ext cx="8928992" cy="461665"/>
          </a:xfrm>
          <a:prstGeom prst="rect">
            <a:avLst/>
          </a:prstGeom>
          <a:solidFill>
            <a:srgbClr val="0099CC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kern="0" spc="100" dirty="0">
                <a:solidFill>
                  <a:srgbClr val="FFFFFF"/>
                </a:solidFill>
                <a:latin typeface="Arial Black" panose="020B0A04020102020204" pitchFamily="34" charset="0"/>
                <a:ea typeface="Calibri"/>
              </a:rPr>
              <a:t>ЦЕЛЕВЫЕ ОРИЕНТИРЫ</a:t>
            </a:r>
            <a:endParaRPr lang="ru-RU" sz="2400" kern="0" spc="100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pic>
        <p:nvPicPr>
          <p:cNvPr id="2057" name="Picture 9" descr="https://i.pinimg.com/originals/78/96/3c/78963c1567fb83fae5567478123b7a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6" t="1246" r="2738" b="23034"/>
          <a:stretch/>
        </p:blipFill>
        <p:spPr bwMode="auto">
          <a:xfrm>
            <a:off x="1524014" y="403810"/>
            <a:ext cx="9143999" cy="649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1585752" y="1863732"/>
            <a:ext cx="3142109" cy="40135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24658" y="2283411"/>
            <a:ext cx="266429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Федеральный государственный образовательный стандарт </a:t>
            </a:r>
            <a:r>
              <a:rPr lang="ru-RU" sz="2400" b="1" dirty="0">
                <a:solidFill>
                  <a:srgbClr val="C00000"/>
                </a:solidFill>
                <a:latin typeface="Arial Black" pitchFamily="34" charset="0"/>
                <a:ea typeface="Calibri"/>
              </a:rPr>
              <a:t>дошкольного образования</a:t>
            </a:r>
            <a:r>
              <a:rPr lang="ru-RU" sz="2400" b="1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 </a:t>
            </a:r>
          </a:p>
          <a:p>
            <a:pPr algn="ctr"/>
            <a:r>
              <a:rPr lang="ru-RU" sz="1400" b="1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(утв. </a:t>
            </a:r>
            <a:r>
              <a:rPr lang="ru-RU" sz="1400" b="1" u="sng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  <a:hlinkClick r:id="rId3"/>
              </a:rPr>
              <a:t>приказом</a:t>
            </a:r>
            <a:r>
              <a:rPr lang="ru-RU" sz="1400" b="1" dirty="0">
                <a:solidFill>
                  <a:prstClr val="white"/>
                </a:solidFill>
                <a:latin typeface="Arial Black" pitchFamily="34" charset="0"/>
                <a:ea typeface="Calibri"/>
              </a:rPr>
              <a:t> Министерства образования и науки РФ от 17 октября 2013 г. N 1155)</a:t>
            </a:r>
            <a:endParaRPr lang="ru-RU" sz="1400" dirty="0">
              <a:solidFill>
                <a:prstClr val="white"/>
              </a:solidFill>
              <a:latin typeface="Arial Black" pitchFamily="34" charset="0"/>
            </a:endParaRPr>
          </a:p>
        </p:txBody>
      </p:sp>
      <p:pic>
        <p:nvPicPr>
          <p:cNvPr id="28" name="Picture 9" descr="https://i.pinimg.com/originals/78/96/3c/78963c1567fb83fae5567478123b7a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72" t="19768" r="2738" b="61711"/>
          <a:stretch/>
        </p:blipFill>
        <p:spPr bwMode="auto">
          <a:xfrm>
            <a:off x="4727847" y="3695002"/>
            <a:ext cx="5940153" cy="158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9" descr="https://i.pinimg.com/originals/78/96/3c/78963c1567fb83fae5567478123b7a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0" t="1246" r="2738" b="81476"/>
          <a:stretch/>
        </p:blipFill>
        <p:spPr bwMode="auto">
          <a:xfrm>
            <a:off x="4223793" y="5366708"/>
            <a:ext cx="6444208" cy="148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avatars.mds.yandex.net/get-pdb/1880254/29885a2a-3d5a-43bb-990a-a9a6f2ed349f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9" y="676401"/>
            <a:ext cx="1447976" cy="157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www.nils.ru/99400-thickbox_default/igrovoj-nabor-dlya-vanny-bukvy-i-cifry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31" t="-906" r="23158" b="66879"/>
          <a:stretch/>
        </p:blipFill>
        <p:spPr bwMode="auto">
          <a:xfrm>
            <a:off x="5375933" y="4005091"/>
            <a:ext cx="535709" cy="85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81" b="66429"/>
          <a:stretch/>
        </p:blipFill>
        <p:spPr bwMode="auto">
          <a:xfrm>
            <a:off x="4668662" y="5669491"/>
            <a:ext cx="606270" cy="84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8" r="48611" b="66784"/>
          <a:stretch/>
        </p:blipFill>
        <p:spPr bwMode="auto">
          <a:xfrm>
            <a:off x="5205092" y="2360700"/>
            <a:ext cx="609600" cy="840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r="73228" b="66323"/>
          <a:stretch/>
        </p:blipFill>
        <p:spPr bwMode="auto">
          <a:xfrm>
            <a:off x="3953241" y="698652"/>
            <a:ext cx="554183" cy="852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52840" y="556104"/>
            <a:ext cx="510765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Федеральный закон 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Российской Федерации 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«Об образовании в РФ» 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от 29.12.2012. № 273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54038" y="2170948"/>
            <a:ext cx="410646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Концепция развития дополнительного образования 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от 4.09.2014 г. № 1726-р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483754" y="3889221"/>
            <a:ext cx="410646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b="1" spc="-100" dirty="0">
                <a:solidFill>
                  <a:srgbClr val="0000FF"/>
                </a:solidFill>
                <a:latin typeface="Arial Black" pitchFamily="34" charset="0"/>
              </a:rPr>
              <a:t>Приоритетный проект «Доступное дополнительное образование для детей» от 30 ноября 2016 № 11</a:t>
            </a:r>
            <a:endParaRPr lang="ru-RU" spc="-100" dirty="0">
              <a:solidFill>
                <a:srgbClr val="0000FF"/>
              </a:solidFill>
              <a:latin typeface="Arial Black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983169" y="5507627"/>
            <a:ext cx="460705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Arial Black" pitchFamily="34" charset="0"/>
                <a:ea typeface="Calibri"/>
              </a:rPr>
              <a:t>Целевая модель развития региональной системы дополнительного образования детей от 3.09.2019 г. № 467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9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" t="4536" r="2812" b="5694"/>
          <a:stretch/>
        </p:blipFill>
        <p:spPr bwMode="auto">
          <a:xfrm>
            <a:off x="1524014" y="3896368"/>
            <a:ext cx="9125627" cy="2916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95303" y="3910444"/>
            <a:ext cx="41044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spc="-100" dirty="0">
                <a:solidFill>
                  <a:srgbClr val="333333"/>
                </a:solidFill>
                <a:latin typeface="Arial Black" pitchFamily="34" charset="0"/>
                <a:ea typeface="Calibri"/>
                <a:cs typeface="Times New Roman"/>
              </a:rPr>
              <a:t>определяются независимо от организации, реализующей программу – они общие, глобальные, задают рамку </a:t>
            </a:r>
          </a:p>
          <a:p>
            <a:r>
              <a:rPr lang="ru-RU" sz="1600" spc="-100" dirty="0">
                <a:solidFill>
                  <a:srgbClr val="333333"/>
                </a:solidFill>
                <a:latin typeface="Arial Black" pitchFamily="34" charset="0"/>
                <a:ea typeface="Calibri"/>
                <a:cs typeface="Times New Roman"/>
              </a:rPr>
              <a:t>всей системе</a:t>
            </a:r>
            <a:endParaRPr lang="ru-RU" sz="1600" spc="-1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16094" y="3923567"/>
            <a:ext cx="36953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latin typeface="Arial Black" pitchFamily="34" charset="0"/>
                <a:ea typeface="Calibri"/>
                <a:cs typeface="Times New Roman"/>
              </a:rPr>
              <a:t>определяются независимо от форм реализации программы, ее характера,</a:t>
            </a:r>
          </a:p>
          <a:p>
            <a:pPr algn="r"/>
            <a:r>
              <a:rPr lang="ru-RU" sz="1600" dirty="0">
                <a:latin typeface="Arial Black" pitchFamily="34" charset="0"/>
                <a:ea typeface="Calibri"/>
                <a:cs typeface="Times New Roman"/>
              </a:rPr>
              <a:t> направленности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72099" y="5508568"/>
            <a:ext cx="40324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представляют собой </a:t>
            </a:r>
          </a:p>
          <a:p>
            <a:r>
              <a:rPr lang="ru-RU" sz="1600" dirty="0">
                <a:solidFill>
                  <a:prstClr val="white"/>
                </a:solidFill>
                <a:latin typeface="Arial Black" pitchFamily="34" charset="0"/>
                <a:ea typeface="Calibri"/>
                <a:cs typeface="Times New Roman"/>
              </a:rPr>
              <a:t>социально-нормативные возрастные характеристики возможных достижений учащихся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549316" y="5474192"/>
            <a:ext cx="4086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spc="-100" dirty="0">
                <a:solidFill>
                  <a:srgbClr val="333333"/>
                </a:solidFill>
                <a:latin typeface="Arial Black" pitchFamily="34" charset="0"/>
                <a:ea typeface="Calibri"/>
                <a:cs typeface="Times New Roman"/>
              </a:rPr>
              <a:t>не подлежат оценке в виде педагогической диагностики и не являются основаниями для их формального сравнения с реальными достижениями учащихся</a:t>
            </a:r>
            <a:endParaRPr lang="ru-RU" sz="1600" spc="-100" dirty="0">
              <a:solidFill>
                <a:prstClr val="black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  <p:pic>
        <p:nvPicPr>
          <p:cNvPr id="4102" name="Picture 6" descr="https://myslide.ru/documents_2/38d51409e30582c9e4e5ebc8a93d52b0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5" t="26323" r="13800" b="10177"/>
          <a:stretch/>
        </p:blipFill>
        <p:spPr bwMode="auto">
          <a:xfrm>
            <a:off x="1524013" y="49166"/>
            <a:ext cx="9125627" cy="377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1919538" y="1772843"/>
            <a:ext cx="2736304" cy="18722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927612" y="-17944"/>
            <a:ext cx="27368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kern="0" cap="all" spc="-100" dirty="0">
                <a:solidFill>
                  <a:srgbClr val="C00000"/>
                </a:solidFill>
                <a:latin typeface="Arial Black" panose="020B0A04020102020204" pitchFamily="34" charset="0"/>
                <a:ea typeface="Calibri"/>
              </a:rPr>
              <a:t>Целевые </a:t>
            </a:r>
          </a:p>
          <a:p>
            <a:pPr lvl="0" algn="ctr">
              <a:defRPr/>
            </a:pPr>
            <a:r>
              <a:rPr lang="ru-RU" sz="2400" b="1" kern="0" cap="all" spc="-100" dirty="0">
                <a:solidFill>
                  <a:srgbClr val="C00000"/>
                </a:solidFill>
                <a:latin typeface="Arial Black" panose="020B0A04020102020204" pitchFamily="34" charset="0"/>
                <a:ea typeface="Calibri"/>
              </a:rPr>
              <a:t>Ориентиры: 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1"/>
          <a:stretch/>
        </p:blipFill>
        <p:spPr bwMode="auto">
          <a:xfrm>
            <a:off x="1524000" y="758304"/>
            <a:ext cx="3659611" cy="3097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27" r="44629"/>
          <a:stretch/>
        </p:blipFill>
        <p:spPr bwMode="auto">
          <a:xfrm>
            <a:off x="3928050" y="49162"/>
            <a:ext cx="3353017" cy="1455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Овал 21"/>
          <p:cNvSpPr/>
          <p:nvPr/>
        </p:nvSpPr>
        <p:spPr>
          <a:xfrm rot="20570719">
            <a:off x="4709118" y="553716"/>
            <a:ext cx="5034372" cy="846100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9762046">
            <a:off x="4250199" y="558249"/>
            <a:ext cx="25381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spc="-100" dirty="0">
                <a:solidFill>
                  <a:srgbClr val="FFFFFF"/>
                </a:solidFill>
                <a:latin typeface="Arial Black" panose="020B0A04020102020204" pitchFamily="34" charset="0"/>
                <a:ea typeface="Calibri"/>
              </a:rPr>
              <a:t>желаемые цели</a:t>
            </a:r>
            <a:endParaRPr lang="ru-RU" sz="2000" kern="0" spc="-100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20747099">
            <a:off x="5048346" y="673419"/>
            <a:ext cx="47271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spc="-100" dirty="0">
                <a:solidFill>
                  <a:srgbClr val="FFFFFF"/>
                </a:solidFill>
                <a:latin typeface="Arial Black" panose="020B0A04020102020204" pitchFamily="34" charset="0"/>
                <a:ea typeface="Calibri"/>
              </a:rPr>
              <a:t>планируемые результаты</a:t>
            </a:r>
            <a:endParaRPr lang="ru-RU" sz="2000" kern="0" spc="-100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 rot="20925045">
            <a:off x="5027476" y="1239714"/>
            <a:ext cx="5543474" cy="9144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 rot="21248763">
            <a:off x="5077283" y="2076803"/>
            <a:ext cx="560770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763344" y="2881905"/>
            <a:ext cx="5904656" cy="9144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rot="20893054">
            <a:off x="5544027" y="1451055"/>
            <a:ext cx="45103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-100" dirty="0">
                <a:solidFill>
                  <a:prstClr val="white"/>
                </a:solidFill>
                <a:latin typeface="Arial Black" pitchFamily="34" charset="0"/>
              </a:rPr>
              <a:t>руководящие принципы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 rot="21214372">
            <a:off x="5349063" y="2333947"/>
            <a:ext cx="50641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-100" dirty="0">
                <a:solidFill>
                  <a:prstClr val="white"/>
                </a:solidFill>
                <a:latin typeface="Arial Black" pitchFamily="34" charset="0"/>
              </a:rPr>
              <a:t>система</a:t>
            </a:r>
            <a:r>
              <a:rPr lang="ru-RU" sz="2000" b="1" spc="-100" dirty="0">
                <a:solidFill>
                  <a:prstClr val="white"/>
                </a:solidFill>
                <a:latin typeface="Arial"/>
              </a:rPr>
              <a:t> </a:t>
            </a:r>
            <a:r>
              <a:rPr lang="ru-RU" sz="2000" b="1" spc="-100" dirty="0">
                <a:solidFill>
                  <a:prstClr val="white"/>
                </a:solidFill>
                <a:latin typeface="Arial Black" pitchFamily="34" charset="0"/>
              </a:rPr>
              <a:t>ценностей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183610" y="3139050"/>
            <a:ext cx="50641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-100" dirty="0">
                <a:solidFill>
                  <a:prstClr val="white"/>
                </a:solidFill>
                <a:latin typeface="Arial Black" pitchFamily="34" charset="0"/>
              </a:rPr>
              <a:t>совокупность  представлений</a:t>
            </a:r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48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Образовательная программа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</a:rPr>
              <a:t>комплекс основных характеристик образования (объем, содержание, планируемые результаты), организационно-педагогических условий и в случаях, предусмотренных настоящим Федеральным законом, форм аттестации, который представлен в виде учебного плана, календарного учебного графика, рабочих программ учебных предметов, курсов, дисциплин (модулей), иных компонентов, а также оценочных и методических материалов (ФЗ ст.2, п.9).</a:t>
            </a:r>
            <a:endParaRPr lang="ru-RU" sz="32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32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273</TotalTime>
  <Words>2943</Words>
  <Application>Microsoft Office PowerPoint</Application>
  <PresentationFormat>Широкоэкранный</PresentationFormat>
  <Paragraphs>475</Paragraphs>
  <Slides>56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8" baseType="lpstr">
      <vt:lpstr>Arial</vt:lpstr>
      <vt:lpstr>Arial Black</vt:lpstr>
      <vt:lpstr>Arial Narrow</vt:lpstr>
      <vt:lpstr>Calibri</vt:lpstr>
      <vt:lpstr>Lucida Sans Unicode</vt:lpstr>
      <vt:lpstr>Roboto</vt:lpstr>
      <vt:lpstr>Times New Roman</vt:lpstr>
      <vt:lpstr>Trebuchet MS</vt:lpstr>
      <vt:lpstr>Wingdings</vt:lpstr>
      <vt:lpstr>Wingdings 3</vt:lpstr>
      <vt:lpstr>Грань</vt:lpstr>
      <vt:lpstr>Документ</vt:lpstr>
      <vt:lpstr>Управление программами в организациях дополнительного образования детей: от замысла к его реализации и оценке результатов </vt:lpstr>
      <vt:lpstr>Самоанализ</vt:lpstr>
      <vt:lpstr>Самоанализ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Образовательная программа</vt:lpstr>
      <vt:lpstr>Дополнительные общеразвивающие программы направлены на </vt:lpstr>
      <vt:lpstr>Давайте подумаем</vt:lpstr>
      <vt:lpstr>Целевые ориентиры дополнительного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Дополнительное образование детей и взрослых направлено на: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Проблемы и перспективы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Программный подход – устанавливает образовательную программу ядром  региональной системы дополнительного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РАЗНОУРОВНЕВОЕ ОБУЧЕНИЕ</vt:lpstr>
      <vt:lpstr>разноуровневыЕ  дополнительные общеразвивающие  программы</vt:lpstr>
      <vt:lpstr>Презентация PowerPoint</vt:lpstr>
      <vt:lpstr>Письмо Министерства образования и науки РФ от 18 ноября 2015 г. № 093242 «Методические рекомендации  по проектированию дополнительных общеразвивающих программ (включая разноуровневые программы)»</vt:lpstr>
      <vt:lpstr>ПОСЛЕДОВАТЕЛЬНЫЙ (ЛИНЕЙНЫЙ) СПОСОБ ПОСТРОЕНИЯ ПРОГРАММЫ</vt:lpstr>
      <vt:lpstr>ПАРАЛЛЕЛЬНЫЙ СПОСОБ ПОСТРОЕНИЯ ПРОГРАММЫ</vt:lpstr>
      <vt:lpstr>ПАРАЛЛЕЛЬНЫЙ СПОСОБ ПОСТРОЕНИЯ ПРОГРАММЫ (СТРУКТУРА)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программами в организациях дополнительного образования детей: от замысла к его реализации и оценке результатов</dc:title>
  <dc:creator>admin</dc:creator>
  <cp:lastModifiedBy>admin</cp:lastModifiedBy>
  <cp:revision>21</cp:revision>
  <dcterms:created xsi:type="dcterms:W3CDTF">2020-11-08T13:08:18Z</dcterms:created>
  <dcterms:modified xsi:type="dcterms:W3CDTF">2020-11-09T13:00:11Z</dcterms:modified>
</cp:coreProperties>
</file>